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76" r:id="rId2"/>
    <p:sldId id="291" r:id="rId3"/>
    <p:sldId id="277" r:id="rId4"/>
    <p:sldId id="284" r:id="rId5"/>
    <p:sldId id="285" r:id="rId6"/>
    <p:sldId id="286" r:id="rId7"/>
    <p:sldId id="287" r:id="rId8"/>
    <p:sldId id="288" r:id="rId9"/>
    <p:sldId id="289" r:id="rId10"/>
    <p:sldId id="290" r:id="rId11"/>
    <p:sldId id="292" r:id="rId12"/>
    <p:sldId id="293" r:id="rId13"/>
    <p:sldId id="294" r:id="rId14"/>
    <p:sldId id="295" r:id="rId15"/>
    <p:sldId id="296" r:id="rId16"/>
    <p:sldId id="283"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56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C7CF4237-F9F7-4077-B230-416E68728F40}"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3929104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7CF4237-F9F7-4077-B230-416E68728F40}"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3085277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7CF4237-F9F7-4077-B230-416E68728F40}"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10531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7CF4237-F9F7-4077-B230-416E68728F40}"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309559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7CF4237-F9F7-4077-B230-416E68728F40}"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3608815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7CF4237-F9F7-4077-B230-416E68728F40}" type="datetimeFigureOut">
              <a:rPr lang="ru-RU" smtClean="0"/>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3935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7CF4237-F9F7-4077-B230-416E68728F40}" type="datetimeFigureOut">
              <a:rPr lang="ru-RU" smtClean="0"/>
              <a:t>30.09.2020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373361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7CF4237-F9F7-4077-B230-416E68728F40}" type="datetimeFigureOut">
              <a:rPr lang="ru-RU" smtClean="0"/>
              <a:t>30.09.2020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38501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7CF4237-F9F7-4077-B230-416E68728F40}" type="datetimeFigureOut">
              <a:rPr lang="ru-RU" smtClean="0"/>
              <a:t>30.09.2020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2173393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7CF4237-F9F7-4077-B230-416E68728F40}" type="datetimeFigureOut">
              <a:rPr lang="ru-RU" smtClean="0"/>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403646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7CF4237-F9F7-4077-B230-416E68728F40}" type="datetimeFigureOut">
              <a:rPr lang="ru-RU" smtClean="0"/>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AF0D2C-B237-40B8-B6FE-09C0296D2BA7}" type="slidenum">
              <a:rPr lang="ru-RU" smtClean="0"/>
              <a:t>‹#›</a:t>
            </a:fld>
            <a:endParaRPr lang="ru-RU"/>
          </a:p>
        </p:txBody>
      </p:sp>
    </p:spTree>
    <p:extLst>
      <p:ext uri="{BB962C8B-B14F-4D97-AF65-F5344CB8AC3E}">
        <p14:creationId xmlns:p14="http://schemas.microsoft.com/office/powerpoint/2010/main" val="254367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F4237-F9F7-4077-B230-416E68728F40}" type="datetimeFigureOut">
              <a:rPr lang="ru-RU" smtClean="0"/>
              <a:t>30.09.2020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F0D2C-B237-40B8-B6FE-09C0296D2BA7}" type="slidenum">
              <a:rPr lang="ru-RU" smtClean="0"/>
              <a:t>‹#›</a:t>
            </a:fld>
            <a:endParaRPr lang="ru-RU"/>
          </a:p>
        </p:txBody>
      </p:sp>
    </p:spTree>
    <p:extLst>
      <p:ext uri="{BB962C8B-B14F-4D97-AF65-F5344CB8AC3E}">
        <p14:creationId xmlns:p14="http://schemas.microsoft.com/office/powerpoint/2010/main" val="195781233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132856"/>
            <a:ext cx="8229600" cy="1143000"/>
          </a:xfrm>
        </p:spPr>
        <p:txBody>
          <a:bodyPr>
            <a:normAutofit fontScale="90000"/>
          </a:bodyPr>
          <a:lstStyle/>
          <a:p>
            <a:r>
              <a:rPr lang="ru-RU" dirty="0"/>
              <a:t>ЗАЩИТА ПРАВ НА НЕДВИЖИМОЕ ИМУЩЕСТВО</a:t>
            </a:r>
            <a:br>
              <a:rPr lang="en-US" dirty="0"/>
            </a:br>
            <a:br>
              <a:rPr lang="en-US" dirty="0"/>
            </a:br>
            <a:r>
              <a:rPr lang="ru-RU" sz="3100" dirty="0"/>
              <a:t>Р. Бевзенко, </a:t>
            </a:r>
            <a:r>
              <a:rPr lang="ru-RU" sz="3100" dirty="0" err="1"/>
              <a:t>к.ю.н</a:t>
            </a:r>
            <a:r>
              <a:rPr lang="ru-RU" sz="3100" dirty="0"/>
              <a:t>.</a:t>
            </a:r>
            <a:endParaRPr lang="ru-RU" sz="5300" dirty="0"/>
          </a:p>
        </p:txBody>
      </p:sp>
    </p:spTree>
    <p:extLst>
      <p:ext uri="{BB962C8B-B14F-4D97-AF65-F5344CB8AC3E}">
        <p14:creationId xmlns:p14="http://schemas.microsoft.com/office/powerpoint/2010/main" val="1071060223"/>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a:t>Добросовестный приобретатель</a:t>
            </a:r>
          </a:p>
        </p:txBody>
      </p:sp>
      <p:sp>
        <p:nvSpPr>
          <p:cNvPr id="3" name="Объект 2"/>
          <p:cNvSpPr>
            <a:spLocks noGrp="1"/>
          </p:cNvSpPr>
          <p:nvPr>
            <p:ph idx="1"/>
          </p:nvPr>
        </p:nvSpPr>
        <p:spPr/>
        <p:txBody>
          <a:bodyPr>
            <a:normAutofit fontScale="55000" lnSpcReduction="20000"/>
          </a:bodyPr>
          <a:lstStyle/>
          <a:p>
            <a:r>
              <a:rPr lang="ru-RU" dirty="0">
                <a:latin typeface="+mj-lt"/>
              </a:rPr>
              <a:t>Доктрина субъективной добросовестности</a:t>
            </a:r>
          </a:p>
          <a:p>
            <a:r>
              <a:rPr lang="ru-RU" dirty="0">
                <a:latin typeface="+mj-lt"/>
              </a:rPr>
              <a:t>Условия предоставления защиты владельцу:</a:t>
            </a:r>
          </a:p>
          <a:p>
            <a:pPr marL="1074738" indent="-354013">
              <a:buFont typeface="+mj-lt"/>
              <a:buAutoNum type="alphaLcParenR"/>
            </a:pPr>
            <a:r>
              <a:rPr lang="ru-RU" dirty="0">
                <a:latin typeface="+mj-lt"/>
              </a:rPr>
              <a:t>Добросовестность (п. 37 10/22; ср. проблему быстрых перепродаж, заниженной цены, </a:t>
            </a:r>
            <a:r>
              <a:rPr lang="ru-RU" dirty="0" err="1">
                <a:latin typeface="+mj-lt"/>
              </a:rPr>
              <a:t>аффилированность</a:t>
            </a:r>
            <a:r>
              <a:rPr lang="ru-RU" dirty="0">
                <a:latin typeface="+mj-lt"/>
              </a:rPr>
              <a:t>, п. 8, 9 ИП 126)</a:t>
            </a:r>
          </a:p>
          <a:p>
            <a:pPr marL="1074738" indent="-354013">
              <a:buFont typeface="+mj-lt"/>
              <a:buAutoNum type="alphaLcParenR"/>
            </a:pPr>
            <a:r>
              <a:rPr lang="ru-RU" dirty="0" err="1">
                <a:latin typeface="+mj-lt"/>
              </a:rPr>
              <a:t>Возмездность</a:t>
            </a:r>
            <a:r>
              <a:rPr lang="ru-RU" dirty="0">
                <a:latin typeface="+mj-lt"/>
              </a:rPr>
              <a:t> (п. 37 10/22, п. 4 ИП 126; проблема внесения в капитал, передачи в хозяйственное ведение, см. п. 5 ИП 126, </a:t>
            </a:r>
            <a:r>
              <a:rPr lang="ru-RU" dirty="0" err="1">
                <a:latin typeface="+mj-lt"/>
              </a:rPr>
              <a:t>абз</a:t>
            </a:r>
            <a:r>
              <a:rPr lang="ru-RU" dirty="0">
                <a:latin typeface="+mj-lt"/>
              </a:rPr>
              <a:t>. 3 п. 37 10/22)</a:t>
            </a:r>
          </a:p>
          <a:p>
            <a:pPr marL="1074738" indent="-354013">
              <a:buFont typeface="+mj-lt"/>
              <a:buAutoNum type="alphaLcParenR"/>
            </a:pPr>
            <a:r>
              <a:rPr lang="ru-RU" dirty="0">
                <a:latin typeface="+mj-lt"/>
              </a:rPr>
              <a:t>Выбытие не помимо воли (п. 39 10/22; ср. проблему мошенничества, проблему недействительности сделки, п. 10 ИП 126; ср. проблему выбытия помимо воли применительно к записи № 50-В08-4; ср. проблему выбытия помимо воли во исполнение отмененного судебного решения, п. 11 ИП 126)</a:t>
            </a:r>
          </a:p>
          <a:p>
            <a:pPr marL="1074738" indent="-354013">
              <a:buFont typeface="+mj-lt"/>
              <a:buAutoNum type="alphaLcParenR"/>
            </a:pPr>
            <a:r>
              <a:rPr lang="ru-RU" dirty="0">
                <a:latin typeface="+mj-lt"/>
              </a:rPr>
              <a:t>Наличие действительной сделки (</a:t>
            </a:r>
            <a:r>
              <a:rPr lang="ru-RU" dirty="0" err="1">
                <a:latin typeface="+mj-lt"/>
              </a:rPr>
              <a:t>абз</a:t>
            </a:r>
            <a:r>
              <a:rPr lang="ru-RU" dirty="0">
                <a:latin typeface="+mj-lt"/>
              </a:rPr>
              <a:t>. 3 п. 38 10/22)</a:t>
            </a:r>
          </a:p>
          <a:p>
            <a:pPr marL="1074738" indent="-354013">
              <a:buFont typeface="+mj-lt"/>
              <a:buAutoNum type="alphaLcParenR"/>
            </a:pPr>
            <a:r>
              <a:rPr lang="ru-RU" dirty="0">
                <a:latin typeface="+mj-lt"/>
              </a:rPr>
              <a:t>Наличие владения (п. 6 ИП 126)</a:t>
            </a:r>
          </a:p>
          <a:p>
            <a:r>
              <a:rPr lang="ru-RU" dirty="0">
                <a:latin typeface="+mj-lt"/>
              </a:rPr>
              <a:t>Замена на взыскание стоимости в случае гибели вещи (№ 17268/08);</a:t>
            </a:r>
          </a:p>
          <a:p>
            <a:r>
              <a:rPr lang="ru-RU" dirty="0">
                <a:latin typeface="+mj-lt"/>
              </a:rPr>
              <a:t>Исковая давность (п. 12 ИП 126)</a:t>
            </a:r>
          </a:p>
        </p:txBody>
      </p:sp>
    </p:spTree>
    <p:extLst>
      <p:ext uri="{BB962C8B-B14F-4D97-AF65-F5344CB8AC3E}">
        <p14:creationId xmlns:p14="http://schemas.microsoft.com/office/powerpoint/2010/main" val="937246890"/>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a:t>Добросовестный приобретатель</a:t>
            </a:r>
          </a:p>
        </p:txBody>
      </p:sp>
      <p:sp>
        <p:nvSpPr>
          <p:cNvPr id="3" name="Объект 2"/>
          <p:cNvSpPr>
            <a:spLocks noGrp="1"/>
          </p:cNvSpPr>
          <p:nvPr>
            <p:ph idx="1"/>
          </p:nvPr>
        </p:nvSpPr>
        <p:spPr/>
        <p:txBody>
          <a:bodyPr>
            <a:normAutofit fontScale="92500" lnSpcReduction="20000"/>
          </a:bodyPr>
          <a:lstStyle/>
          <a:p>
            <a:r>
              <a:rPr lang="ru-RU" dirty="0">
                <a:latin typeface="+mj-lt"/>
              </a:rPr>
              <a:t>Добросовестность – приобретатель не знал и </a:t>
            </a:r>
            <a:r>
              <a:rPr lang="ru-RU" i="1" dirty="0">
                <a:latin typeface="+mj-lt"/>
              </a:rPr>
              <a:t>не должен был знать о том</a:t>
            </a:r>
            <a:r>
              <a:rPr lang="ru-RU" dirty="0">
                <a:latin typeface="+mj-lt"/>
              </a:rPr>
              <a:t>, что </a:t>
            </a:r>
            <a:r>
              <a:rPr lang="ru-RU" dirty="0" err="1">
                <a:latin typeface="+mj-lt"/>
              </a:rPr>
              <a:t>отчуждатель</a:t>
            </a:r>
            <a:r>
              <a:rPr lang="ru-RU" dirty="0">
                <a:latin typeface="+mj-lt"/>
              </a:rPr>
              <a:t> – не собственник </a:t>
            </a:r>
          </a:p>
          <a:p>
            <a:r>
              <a:rPr lang="ru-RU" dirty="0">
                <a:latin typeface="+mj-lt"/>
              </a:rPr>
              <a:t>Презумпция добросовестности (см. прежнюю редакцию </a:t>
            </a:r>
            <a:r>
              <a:rPr lang="ru-RU" dirty="0" err="1">
                <a:latin typeface="+mj-lt"/>
              </a:rPr>
              <a:t>абз</a:t>
            </a:r>
            <a:r>
              <a:rPr lang="ru-RU" dirty="0">
                <a:latin typeface="+mj-lt"/>
              </a:rPr>
              <a:t>. 1 п. 38 10/22)</a:t>
            </a:r>
          </a:p>
          <a:p>
            <a:r>
              <a:rPr lang="ru-RU" dirty="0">
                <a:latin typeface="+mj-lt"/>
              </a:rPr>
              <a:t>«должен был знать» – приложил те усилия, которые среднее разумное лицо прикладывает при совершении аналогичной сделки с недвижимостью для проверки права контрагента (см. также обзоры ВС от октября 2014 и ноября 2015) </a:t>
            </a:r>
          </a:p>
        </p:txBody>
      </p:sp>
    </p:spTree>
    <p:extLst>
      <p:ext uri="{BB962C8B-B14F-4D97-AF65-F5344CB8AC3E}">
        <p14:creationId xmlns:p14="http://schemas.microsoft.com/office/powerpoint/2010/main" val="2361746475"/>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err="1"/>
              <a:t>Негаторный</a:t>
            </a:r>
            <a:r>
              <a:rPr lang="ru-RU" sz="3600" dirty="0"/>
              <a:t> иск</a:t>
            </a:r>
          </a:p>
        </p:txBody>
      </p:sp>
      <p:sp>
        <p:nvSpPr>
          <p:cNvPr id="3" name="Объект 2"/>
          <p:cNvSpPr>
            <a:spLocks noGrp="1"/>
          </p:cNvSpPr>
          <p:nvPr>
            <p:ph idx="1"/>
          </p:nvPr>
        </p:nvSpPr>
        <p:spPr/>
        <p:txBody>
          <a:bodyPr>
            <a:normAutofit fontScale="70000" lnSpcReduction="20000"/>
          </a:bodyPr>
          <a:lstStyle/>
          <a:p>
            <a:r>
              <a:rPr lang="ru-RU" dirty="0">
                <a:latin typeface="+mj-lt"/>
              </a:rPr>
              <a:t>Истец – собственник либо законный владелец (ст. 305 ГК) (ср. с особенностью собственника господствующей вещи, п. 4 ИП 153)</a:t>
            </a:r>
          </a:p>
          <a:p>
            <a:r>
              <a:rPr lang="ru-RU" dirty="0">
                <a:latin typeface="+mj-lt"/>
              </a:rPr>
              <a:t>Истец должен владеть вещью (ср. проблему книжного владения; ср. п. 1 ИП 153)</a:t>
            </a:r>
          </a:p>
          <a:p>
            <a:r>
              <a:rPr lang="ru-RU" dirty="0">
                <a:latin typeface="+mj-lt"/>
              </a:rPr>
              <a:t>Ответчик – лицо, которое (или по указанию которого) вторгается в сферу господства собственника (ср. п. 6 ИП 153)</a:t>
            </a:r>
          </a:p>
          <a:p>
            <a:r>
              <a:rPr lang="ru-RU" dirty="0">
                <a:latin typeface="+mj-lt"/>
              </a:rPr>
              <a:t>Между сторонами не должно быть договорных отношений (п. 2 ИП 153)</a:t>
            </a:r>
          </a:p>
          <a:p>
            <a:r>
              <a:rPr lang="ru-RU" dirty="0">
                <a:latin typeface="+mj-lt"/>
              </a:rPr>
              <a:t>Если имущество передано в аренду собственником, он не лишен права на </a:t>
            </a:r>
            <a:r>
              <a:rPr lang="ru-RU" dirty="0" err="1">
                <a:latin typeface="+mj-lt"/>
              </a:rPr>
              <a:t>негаторный</a:t>
            </a:r>
            <a:r>
              <a:rPr lang="ru-RU" dirty="0">
                <a:latin typeface="+mj-lt"/>
              </a:rPr>
              <a:t> иск (п. 3 ИП 153)</a:t>
            </a:r>
          </a:p>
          <a:p>
            <a:r>
              <a:rPr lang="ru-RU" dirty="0">
                <a:latin typeface="+mj-lt"/>
              </a:rPr>
              <a:t>Результатом иска может быть как запрет ответчику, так и </a:t>
            </a:r>
            <a:r>
              <a:rPr lang="ru-RU" dirty="0" err="1">
                <a:latin typeface="+mj-lt"/>
              </a:rPr>
              <a:t>обязание</a:t>
            </a:r>
            <a:r>
              <a:rPr lang="ru-RU" dirty="0">
                <a:latin typeface="+mj-lt"/>
              </a:rPr>
              <a:t> его устранить допущенные нарушения путем совершения действий (п. 47 10/22, п. 13 ИП 153)</a:t>
            </a:r>
          </a:p>
          <a:p>
            <a:r>
              <a:rPr lang="ru-RU" dirty="0">
                <a:latin typeface="+mj-lt"/>
              </a:rPr>
              <a:t>Отсутствие возражений предыдущего собственника не является основанием для отказа в иске (п. 48 10/22, п. 11 ИП 153)</a:t>
            </a:r>
          </a:p>
        </p:txBody>
      </p:sp>
    </p:spTree>
    <p:extLst>
      <p:ext uri="{BB962C8B-B14F-4D97-AF65-F5344CB8AC3E}">
        <p14:creationId xmlns:p14="http://schemas.microsoft.com/office/powerpoint/2010/main" val="1955226392"/>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a:t>Иск об освобождении имущества </a:t>
            </a:r>
            <a:br>
              <a:rPr lang="ru-RU" sz="3600" dirty="0"/>
            </a:br>
            <a:r>
              <a:rPr lang="ru-RU" sz="3600" dirty="0"/>
              <a:t>от ареста</a:t>
            </a:r>
          </a:p>
        </p:txBody>
      </p:sp>
      <p:sp>
        <p:nvSpPr>
          <p:cNvPr id="3" name="Объект 2"/>
          <p:cNvSpPr>
            <a:spLocks noGrp="1"/>
          </p:cNvSpPr>
          <p:nvPr>
            <p:ph idx="1"/>
          </p:nvPr>
        </p:nvSpPr>
        <p:spPr>
          <a:xfrm>
            <a:off x="457200" y="1600200"/>
            <a:ext cx="8435280" cy="4525963"/>
          </a:xfrm>
        </p:spPr>
        <p:txBody>
          <a:bodyPr>
            <a:noAutofit/>
          </a:bodyPr>
          <a:lstStyle/>
          <a:p>
            <a:pPr marL="0" indent="0">
              <a:buNone/>
            </a:pPr>
            <a:r>
              <a:rPr lang="ru-RU" sz="1600" dirty="0"/>
              <a:t>П. 50 10/22. В случае наложения арбитражным судом ареста в порядке обеспечения иска на имущество, не являющееся собственностью должника и не принадлежащее ему на праве хозяйственного ведения или оперативного управления, собственник имущества (законный владелец, иное заинтересованное лицо, в частности </a:t>
            </a:r>
            <a:r>
              <a:rPr lang="ru-RU" sz="1600" dirty="0" err="1"/>
              <a:t>невладеющий</a:t>
            </a:r>
            <a:r>
              <a:rPr lang="ru-RU" sz="1600" dirty="0"/>
              <a:t> залогодержатель) вправе обратиться с ходатайством об отмене обеспечительных мер в арбитражный суд, их принявший. Такое ходатайство рассматривается арбитражным судом по существу даже в том случае, если заявитель не является лицом, участвующим в деле, поскольку определение арбитражного суда о принятии обеспечительных мер - это судебный акт о его правах и обязанностях (статья 42 АПК РФ). </a:t>
            </a:r>
          </a:p>
          <a:p>
            <a:pPr marL="0" indent="0">
              <a:buNone/>
            </a:pPr>
            <a:endParaRPr lang="ru-RU" sz="1600" dirty="0"/>
          </a:p>
          <a:p>
            <a:pPr marL="0" indent="0">
              <a:buNone/>
            </a:pPr>
            <a:r>
              <a:rPr lang="ru-RU" sz="1600" dirty="0"/>
              <a:t>По смыслу статьи 119 Федерального закона "Об исполнительном производстве" при наложении ареста в порядке обеспечения иска или исполнения исполнительных документов на имущество, не принадлежащее должнику, собственник имущества (законный владелец, иное заинтересованное лицо, в частности </a:t>
            </a:r>
            <a:r>
              <a:rPr lang="ru-RU" sz="1600" dirty="0" err="1"/>
              <a:t>невладеющий</a:t>
            </a:r>
            <a:r>
              <a:rPr lang="ru-RU" sz="1600" dirty="0"/>
              <a:t> залогодержатель) вправе обратиться с иском об освобождении имущества от ареста. </a:t>
            </a:r>
          </a:p>
          <a:p>
            <a:pPr marL="0" indent="0">
              <a:buNone/>
            </a:pPr>
            <a:endParaRPr lang="ru-RU" sz="1600" dirty="0"/>
          </a:p>
          <a:p>
            <a:pPr marL="0" indent="0">
              <a:buNone/>
            </a:pPr>
            <a:r>
              <a:rPr lang="ru-RU" sz="1600" dirty="0"/>
              <a:t>Ср. с проблемой квалификации ареста как залога и доктрину защиты добросовестного залогодержателя (ст. 335 ГК РФ)</a:t>
            </a:r>
          </a:p>
        </p:txBody>
      </p:sp>
    </p:spTree>
    <p:extLst>
      <p:ext uri="{BB962C8B-B14F-4D97-AF65-F5344CB8AC3E}">
        <p14:creationId xmlns:p14="http://schemas.microsoft.com/office/powerpoint/2010/main" val="1231767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a:t>Иск об освобождении имущества </a:t>
            </a:r>
            <a:br>
              <a:rPr lang="ru-RU" sz="3600" dirty="0"/>
            </a:br>
            <a:r>
              <a:rPr lang="ru-RU" sz="3600" dirty="0"/>
              <a:t>от ареста</a:t>
            </a:r>
          </a:p>
        </p:txBody>
      </p:sp>
      <p:sp>
        <p:nvSpPr>
          <p:cNvPr id="3" name="Объект 2"/>
          <p:cNvSpPr>
            <a:spLocks noGrp="1"/>
          </p:cNvSpPr>
          <p:nvPr>
            <p:ph idx="1"/>
          </p:nvPr>
        </p:nvSpPr>
        <p:spPr/>
        <p:txBody>
          <a:bodyPr>
            <a:normAutofit fontScale="92500"/>
          </a:bodyPr>
          <a:lstStyle/>
          <a:p>
            <a:pPr marL="536575" indent="-536575">
              <a:buAutoNum type="arabicPeriod" startAt="51"/>
            </a:pPr>
            <a:r>
              <a:rPr lang="ru-RU" sz="2400" dirty="0"/>
              <a:t>Споры об освобождении имущества от ареста рассматриваются в соответствии с подведомственностью дел по правилам искового производства независимо от того, наложен арест в порядке обеспечения иска или в порядке обращения взыскания на имущество должника во исполнение исполнительных документов.</a:t>
            </a:r>
            <a:br>
              <a:rPr lang="ru-RU" sz="2400" dirty="0"/>
            </a:br>
            <a:br>
              <a:rPr lang="ru-RU" sz="2400" dirty="0"/>
            </a:br>
            <a:r>
              <a:rPr lang="ru-RU" sz="2400" dirty="0"/>
              <a:t>Ответчиками по таким искам являются: должник, у которого произведен арест имущества, и те лица, в интересах которых наложен арест на имущество. Судебный пристав-исполнитель привлекается к участию в таких делах в качестве третьего лица, не заявляющего самостоятельных требований относительно предмета спора. </a:t>
            </a:r>
          </a:p>
          <a:p>
            <a:endParaRPr lang="ru-RU" sz="2400" dirty="0"/>
          </a:p>
        </p:txBody>
      </p:sp>
    </p:spTree>
    <p:extLst>
      <p:ext uri="{BB962C8B-B14F-4D97-AF65-F5344CB8AC3E}">
        <p14:creationId xmlns:p14="http://schemas.microsoft.com/office/powerpoint/2010/main" val="264492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Административное оспаривание</a:t>
            </a:r>
          </a:p>
        </p:txBody>
      </p:sp>
      <p:sp>
        <p:nvSpPr>
          <p:cNvPr id="3" name="Объект 2"/>
          <p:cNvSpPr>
            <a:spLocks noGrp="1"/>
          </p:cNvSpPr>
          <p:nvPr>
            <p:ph idx="1"/>
          </p:nvPr>
        </p:nvSpPr>
        <p:spPr>
          <a:xfrm>
            <a:off x="457200" y="1600200"/>
            <a:ext cx="8229600" cy="4997152"/>
          </a:xfrm>
        </p:spPr>
        <p:txBody>
          <a:bodyPr>
            <a:noAutofit/>
          </a:bodyPr>
          <a:lstStyle/>
          <a:p>
            <a:pPr marL="0" indent="0">
              <a:buNone/>
            </a:pPr>
            <a:r>
              <a:rPr lang="ru-RU" sz="1700" dirty="0"/>
              <a:t>П. 53 10/22</a:t>
            </a:r>
          </a:p>
          <a:p>
            <a:pPr marL="0" indent="0">
              <a:buNone/>
            </a:pPr>
            <a:br>
              <a:rPr lang="ru-RU" sz="1700" dirty="0"/>
            </a:br>
            <a:r>
              <a:rPr lang="ru-RU" sz="1700" dirty="0"/>
              <a:t>Ответчиком по иску, направленному на оспаривание зарегистрированного права или обременения, является лицо, за которым зарегистрировано спорное право или обременение. </a:t>
            </a:r>
          </a:p>
          <a:p>
            <a:pPr marL="0" indent="0">
              <a:buNone/>
            </a:pPr>
            <a:r>
              <a:rPr lang="ru-RU" sz="1700" dirty="0"/>
              <a:t>Ответчиками по иску, направленному на оспаривание прав или обременений, вытекающих из зарегистрированной сделки, являются ее стороны. </a:t>
            </a:r>
          </a:p>
          <a:p>
            <a:pPr marL="0" indent="0">
              <a:buNone/>
            </a:pPr>
            <a:r>
              <a:rPr lang="ru-RU" sz="1700" dirty="0"/>
              <a:t>Государственный регистратор не является ответчиком по таким искам, однако может быть привлечен к участию в таких делах в качестве третьего лица, не заявляющего самостоятельных требований относительно предмета спора. </a:t>
            </a:r>
          </a:p>
          <a:p>
            <a:pPr marL="0" indent="0">
              <a:buNone/>
            </a:pPr>
            <a:r>
              <a:rPr lang="ru-RU" sz="1700" dirty="0"/>
              <a:t>Если иск, направленный на оспаривание зарегистрированного права или обременения, предъявлен к государственному регистратору, суд осуществляет замену ненадлежащего ответчика. </a:t>
            </a:r>
          </a:p>
          <a:p>
            <a:pPr marL="0" indent="0">
              <a:buNone/>
            </a:pPr>
            <a:r>
              <a:rPr lang="ru-RU" sz="1700" dirty="0"/>
              <a:t>Государственный регистратор обязан внести запись в ЕГРП на основании судебного акта независимо от его участия в деле. Наличие судебного акта, являющегося основанием для внесения записи в ЕГРП, не освобождает лицо от представления иных документов, не являющихся правоустанавливающими, которые необходимы для внесения записи в ЕГРП согласно Закону о регистрации.</a:t>
            </a:r>
          </a:p>
        </p:txBody>
      </p:sp>
    </p:spTree>
    <p:extLst>
      <p:ext uri="{BB962C8B-B14F-4D97-AF65-F5344CB8AC3E}">
        <p14:creationId xmlns:p14="http://schemas.microsoft.com/office/powerpoint/2010/main" val="3668016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492896"/>
            <a:ext cx="8229600" cy="3633267"/>
          </a:xfrm>
        </p:spPr>
        <p:txBody>
          <a:bodyPr/>
          <a:lstStyle/>
          <a:p>
            <a:pPr marL="0" indent="0" algn="ctr">
              <a:buNone/>
            </a:pPr>
            <a:r>
              <a:rPr lang="ru-RU" dirty="0"/>
              <a:t>Спасибо за внимание!</a:t>
            </a:r>
          </a:p>
        </p:txBody>
      </p:sp>
    </p:spTree>
    <p:extLst>
      <p:ext uri="{BB962C8B-B14F-4D97-AF65-F5344CB8AC3E}">
        <p14:creationId xmlns:p14="http://schemas.microsoft.com/office/powerpoint/2010/main" val="3443045220"/>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Теоретические основы</a:t>
            </a:r>
          </a:p>
        </p:txBody>
      </p:sp>
      <p:sp>
        <p:nvSpPr>
          <p:cNvPr id="3" name="Объект 2"/>
          <p:cNvSpPr>
            <a:spLocks noGrp="1"/>
          </p:cNvSpPr>
          <p:nvPr>
            <p:ph idx="1"/>
          </p:nvPr>
        </p:nvSpPr>
        <p:spPr/>
        <p:txBody>
          <a:bodyPr>
            <a:normAutofit lnSpcReduction="10000"/>
          </a:bodyPr>
          <a:lstStyle/>
          <a:p>
            <a:r>
              <a:rPr lang="ru-RU" dirty="0"/>
              <a:t>Три вида исков и три вида судебных актов:</a:t>
            </a:r>
          </a:p>
          <a:p>
            <a:pPr marL="0" indent="0">
              <a:buNone/>
            </a:pPr>
            <a:endParaRPr lang="ru-RU" dirty="0"/>
          </a:p>
          <a:p>
            <a:pPr marL="0" indent="0">
              <a:buNone/>
            </a:pPr>
            <a:endParaRPr lang="ru-RU" dirty="0"/>
          </a:p>
          <a:p>
            <a:pPr marL="514350" indent="-514350">
              <a:buFont typeface="+mj-lt"/>
              <a:buAutoNum type="alphaLcParenR"/>
            </a:pPr>
            <a:r>
              <a:rPr lang="ru-RU" dirty="0"/>
              <a:t>о присуждении;</a:t>
            </a:r>
          </a:p>
          <a:p>
            <a:pPr marL="514350" indent="-514350">
              <a:buFont typeface="+mj-lt"/>
              <a:buAutoNum type="alphaLcParenR"/>
            </a:pPr>
            <a:endParaRPr lang="ru-RU" dirty="0"/>
          </a:p>
          <a:p>
            <a:pPr marL="514350" indent="-514350">
              <a:buFont typeface="+mj-lt"/>
              <a:buAutoNum type="alphaLcParenR"/>
            </a:pPr>
            <a:r>
              <a:rPr lang="ru-RU" dirty="0"/>
              <a:t>о преобразовании;</a:t>
            </a:r>
          </a:p>
          <a:p>
            <a:pPr marL="514350" indent="-514350">
              <a:buFont typeface="+mj-lt"/>
              <a:buAutoNum type="alphaLcParenR"/>
            </a:pPr>
            <a:endParaRPr lang="ru-RU" dirty="0"/>
          </a:p>
          <a:p>
            <a:pPr marL="514350" indent="-514350">
              <a:buFont typeface="+mj-lt"/>
              <a:buAutoNum type="alphaLcParenR"/>
            </a:pPr>
            <a:r>
              <a:rPr lang="ru-RU" dirty="0"/>
              <a:t>о признании </a:t>
            </a:r>
          </a:p>
        </p:txBody>
      </p:sp>
    </p:spTree>
    <p:extLst>
      <p:ext uri="{BB962C8B-B14F-4D97-AF65-F5344CB8AC3E}">
        <p14:creationId xmlns:p14="http://schemas.microsoft.com/office/powerpoint/2010/main" val="915343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a:t>Способы защиты прав на недвижимость</a:t>
            </a:r>
          </a:p>
        </p:txBody>
      </p:sp>
      <p:sp>
        <p:nvSpPr>
          <p:cNvPr id="3" name="Объект 2"/>
          <p:cNvSpPr>
            <a:spLocks noGrp="1"/>
          </p:cNvSpPr>
          <p:nvPr>
            <p:ph idx="1"/>
          </p:nvPr>
        </p:nvSpPr>
        <p:spPr/>
        <p:txBody>
          <a:bodyPr>
            <a:normAutofit lnSpcReduction="10000"/>
          </a:bodyPr>
          <a:lstStyle/>
          <a:p>
            <a:r>
              <a:rPr lang="ru-RU" sz="2400" dirty="0">
                <a:latin typeface="+mj-lt"/>
              </a:rPr>
              <a:t>Иски об исправлении реестра (резолютивной частью решения суда, </a:t>
            </a:r>
            <a:r>
              <a:rPr lang="ru-RU" sz="2400" dirty="0" err="1">
                <a:latin typeface="+mj-lt"/>
              </a:rPr>
              <a:t>абз</a:t>
            </a:r>
            <a:r>
              <a:rPr lang="ru-RU" sz="2400" dirty="0">
                <a:latin typeface="+mj-lt"/>
              </a:rPr>
              <a:t>. 2и 3 п. 52 10/22)</a:t>
            </a:r>
          </a:p>
          <a:p>
            <a:pPr marL="1439863" indent="-365125">
              <a:buFont typeface="+mj-lt"/>
              <a:buAutoNum type="alphaLcParenR"/>
            </a:pPr>
            <a:r>
              <a:rPr lang="ru-RU" sz="2400" dirty="0">
                <a:latin typeface="+mj-lt"/>
              </a:rPr>
              <a:t>о признании права (позитивный и негативный)</a:t>
            </a:r>
          </a:p>
          <a:p>
            <a:pPr marL="1439863" indent="-365125">
              <a:buFont typeface="+mj-lt"/>
              <a:buAutoNum type="alphaLcParenR"/>
            </a:pPr>
            <a:r>
              <a:rPr lang="ru-RU" sz="2400" dirty="0">
                <a:latin typeface="+mj-lt"/>
              </a:rPr>
              <a:t> о недействительности сделок и реституции</a:t>
            </a:r>
          </a:p>
          <a:p>
            <a:r>
              <a:rPr lang="ru-RU" sz="2400" dirty="0">
                <a:latin typeface="+mj-lt"/>
              </a:rPr>
              <a:t>Иски о защите владения</a:t>
            </a:r>
          </a:p>
          <a:p>
            <a:pPr marL="1439863" indent="-365125">
              <a:buFont typeface="+mj-lt"/>
              <a:buAutoNum type="alphaLcParenR"/>
            </a:pPr>
            <a:r>
              <a:rPr lang="ru-RU" sz="2400" dirty="0">
                <a:latin typeface="+mj-lt"/>
              </a:rPr>
              <a:t>виндикация</a:t>
            </a:r>
          </a:p>
          <a:p>
            <a:pPr marL="1439863" indent="-365125">
              <a:buFont typeface="+mj-lt"/>
              <a:buAutoNum type="alphaLcParenR"/>
            </a:pPr>
            <a:r>
              <a:rPr lang="ru-RU" sz="2400" dirty="0">
                <a:latin typeface="+mj-lt"/>
              </a:rPr>
              <a:t> </a:t>
            </a:r>
            <a:r>
              <a:rPr lang="ru-RU" sz="2400" dirty="0" err="1">
                <a:latin typeface="+mj-lt"/>
              </a:rPr>
              <a:t>негаторный</a:t>
            </a:r>
            <a:endParaRPr lang="ru-RU" sz="2400" dirty="0">
              <a:latin typeface="+mj-lt"/>
            </a:endParaRPr>
          </a:p>
          <a:p>
            <a:pPr marL="1439863" indent="-365125">
              <a:buFont typeface="+mj-lt"/>
              <a:buAutoNum type="alphaLcParenR"/>
            </a:pPr>
            <a:r>
              <a:rPr lang="ru-RU" sz="2400" dirty="0">
                <a:latin typeface="+mj-lt"/>
              </a:rPr>
              <a:t>об установлении границ</a:t>
            </a:r>
          </a:p>
          <a:p>
            <a:pPr marL="1439863" indent="-365125">
              <a:buFont typeface="+mj-lt"/>
              <a:buAutoNum type="alphaLcParenR"/>
            </a:pPr>
            <a:r>
              <a:rPr lang="ru-RU" sz="2400" dirty="0">
                <a:latin typeface="+mj-lt"/>
              </a:rPr>
              <a:t>об исключении имущества из описи</a:t>
            </a:r>
          </a:p>
          <a:p>
            <a:pPr marL="1439863" indent="-365125">
              <a:buFont typeface="+mj-lt"/>
              <a:buAutoNum type="alphaLcParenR"/>
            </a:pPr>
            <a:r>
              <a:rPr lang="ru-RU" sz="2400" dirty="0" err="1">
                <a:latin typeface="+mj-lt"/>
              </a:rPr>
              <a:t>квазипосессорный</a:t>
            </a:r>
            <a:r>
              <a:rPr lang="ru-RU" sz="2400" dirty="0">
                <a:latin typeface="+mj-lt"/>
              </a:rPr>
              <a:t> (ст. 234 ГК) </a:t>
            </a:r>
          </a:p>
          <a:p>
            <a:r>
              <a:rPr lang="ru-RU" sz="2400" dirty="0">
                <a:latin typeface="+mj-lt"/>
              </a:rPr>
              <a:t>Административные притязания к регистратору</a:t>
            </a:r>
          </a:p>
          <a:p>
            <a:pPr marL="0" indent="0">
              <a:buNone/>
            </a:pPr>
            <a:endParaRPr lang="ru-RU" dirty="0">
              <a:latin typeface="+mj-lt"/>
            </a:endParaRPr>
          </a:p>
        </p:txBody>
      </p:sp>
    </p:spTree>
    <p:extLst>
      <p:ext uri="{BB962C8B-B14F-4D97-AF65-F5344CB8AC3E}">
        <p14:creationId xmlns:p14="http://schemas.microsoft.com/office/powerpoint/2010/main" val="4020347787"/>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a:t>Исправление реестра</a:t>
            </a:r>
          </a:p>
        </p:txBody>
      </p:sp>
      <p:sp>
        <p:nvSpPr>
          <p:cNvPr id="3" name="Объект 2"/>
          <p:cNvSpPr>
            <a:spLocks noGrp="1"/>
          </p:cNvSpPr>
          <p:nvPr>
            <p:ph idx="1"/>
          </p:nvPr>
        </p:nvSpPr>
        <p:spPr/>
        <p:txBody>
          <a:bodyPr>
            <a:normAutofit lnSpcReduction="10000"/>
          </a:bodyPr>
          <a:lstStyle/>
          <a:p>
            <a:r>
              <a:rPr lang="ru-RU" dirty="0">
                <a:latin typeface="+mj-lt"/>
              </a:rPr>
              <a:t>Иск о признании права (позитивный):</a:t>
            </a:r>
          </a:p>
          <a:p>
            <a:pPr marL="0" indent="0">
              <a:buNone/>
            </a:pPr>
            <a:endParaRPr lang="ru-RU" dirty="0">
              <a:latin typeface="+mj-lt"/>
            </a:endParaRPr>
          </a:p>
          <a:p>
            <a:pPr marL="1074738" indent="-354013">
              <a:buFont typeface="+mj-lt"/>
              <a:buAutoNum type="alphaLcParenR"/>
            </a:pPr>
            <a:r>
              <a:rPr lang="ru-RU" sz="2400" dirty="0">
                <a:latin typeface="+mj-lt"/>
              </a:rPr>
              <a:t>Позитивный иск о признании это иск о подтверждении судом наличия права (собственности, ипотеки, сервитута и проч.) на недвижимость (п. 52 10/22);</a:t>
            </a:r>
          </a:p>
          <a:p>
            <a:pPr marL="1074738" indent="-354013">
              <a:buFont typeface="+mj-lt"/>
              <a:buAutoNum type="alphaLcParenR"/>
            </a:pPr>
            <a:r>
              <a:rPr lang="ru-RU" sz="2400" dirty="0">
                <a:latin typeface="+mj-lt"/>
              </a:rPr>
              <a:t>Не путать с исками о «признании» которые по своей природе являются преобразовательными (иск о признании права собственности на самовольную постройку, о признании права собственности на </a:t>
            </a:r>
            <a:r>
              <a:rPr lang="ru-RU" sz="2400" dirty="0" err="1">
                <a:latin typeface="+mj-lt"/>
              </a:rPr>
              <a:t>безхозяйную</a:t>
            </a:r>
            <a:r>
              <a:rPr lang="ru-RU" sz="2400" dirty="0">
                <a:latin typeface="+mj-lt"/>
              </a:rPr>
              <a:t> вещь)</a:t>
            </a:r>
          </a:p>
          <a:p>
            <a:endParaRPr lang="ru-RU" dirty="0">
              <a:latin typeface="+mj-lt"/>
            </a:endParaRPr>
          </a:p>
        </p:txBody>
      </p:sp>
    </p:spTree>
    <p:extLst>
      <p:ext uri="{BB962C8B-B14F-4D97-AF65-F5344CB8AC3E}">
        <p14:creationId xmlns:p14="http://schemas.microsoft.com/office/powerpoint/2010/main" val="3787223488"/>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a:t>Исправление реестра</a:t>
            </a:r>
          </a:p>
        </p:txBody>
      </p:sp>
      <p:sp>
        <p:nvSpPr>
          <p:cNvPr id="3" name="Объект 2"/>
          <p:cNvSpPr>
            <a:spLocks noGrp="1"/>
          </p:cNvSpPr>
          <p:nvPr>
            <p:ph idx="1"/>
          </p:nvPr>
        </p:nvSpPr>
        <p:spPr/>
        <p:txBody>
          <a:bodyPr>
            <a:normAutofit fontScale="92500" lnSpcReduction="10000"/>
          </a:bodyPr>
          <a:lstStyle/>
          <a:p>
            <a:pPr marL="0" indent="0">
              <a:buNone/>
            </a:pPr>
            <a:r>
              <a:rPr lang="ru-RU" dirty="0">
                <a:latin typeface="+mj-lt"/>
              </a:rPr>
              <a:t>Иск о признании (п. 53, 58, 59):</a:t>
            </a:r>
          </a:p>
          <a:p>
            <a:pPr marL="0" indent="0">
              <a:buNone/>
            </a:pPr>
            <a:endParaRPr lang="ru-RU" dirty="0">
              <a:latin typeface="+mj-lt"/>
            </a:endParaRPr>
          </a:p>
          <a:p>
            <a:pPr marL="514350" indent="-514350">
              <a:buFont typeface="+mj-lt"/>
              <a:buAutoNum type="alphaLcParenR"/>
            </a:pPr>
            <a:r>
              <a:rPr lang="ru-RU" sz="2400" dirty="0">
                <a:latin typeface="+mj-lt"/>
              </a:rPr>
              <a:t>Предъявляется лицом, </a:t>
            </a:r>
            <a:r>
              <a:rPr lang="ru-RU" sz="2400" i="1" dirty="0">
                <a:latin typeface="+mj-lt"/>
              </a:rPr>
              <a:t>имеющим</a:t>
            </a:r>
            <a:r>
              <a:rPr lang="ru-RU" sz="2400" dirty="0">
                <a:latin typeface="+mj-lt"/>
              </a:rPr>
              <a:t> то право, о признании которого он просит (ранее возникшее, исключение из принципа внесения, незаконно погашенное в реестре), и </a:t>
            </a:r>
            <a:r>
              <a:rPr lang="ru-RU" sz="2400" i="1" dirty="0">
                <a:latin typeface="+mj-lt"/>
              </a:rPr>
              <a:t>владеющим</a:t>
            </a:r>
            <a:r>
              <a:rPr lang="ru-RU" sz="2400" dirty="0">
                <a:latin typeface="+mj-lt"/>
              </a:rPr>
              <a:t> недвижимостью </a:t>
            </a:r>
          </a:p>
          <a:p>
            <a:pPr marL="514350" indent="-514350">
              <a:buFont typeface="+mj-lt"/>
              <a:buAutoNum type="alphaLcParenR"/>
            </a:pPr>
            <a:r>
              <a:rPr lang="ru-RU" sz="2400" dirty="0">
                <a:latin typeface="+mj-lt"/>
              </a:rPr>
              <a:t>Ответчиком по иску является лицо, которое зарегистрировано в реестре</a:t>
            </a:r>
          </a:p>
          <a:p>
            <a:pPr marL="514350" indent="-514350">
              <a:buFont typeface="+mj-lt"/>
              <a:buAutoNum type="alphaLcParenR"/>
            </a:pPr>
            <a:r>
              <a:rPr lang="ru-RU" sz="2400" dirty="0">
                <a:latin typeface="+mj-lt"/>
              </a:rPr>
              <a:t>Доказыванию подлежит наличие права</a:t>
            </a:r>
          </a:p>
          <a:p>
            <a:pPr marL="514350" indent="-514350">
              <a:buFont typeface="+mj-lt"/>
              <a:buAutoNum type="alphaLcParenR"/>
            </a:pPr>
            <a:r>
              <a:rPr lang="ru-RU" sz="2400" dirty="0">
                <a:latin typeface="+mj-lt"/>
              </a:rPr>
              <a:t>Каков момент возникновения права собственности в случае выигрыша иска?</a:t>
            </a:r>
          </a:p>
          <a:p>
            <a:pPr marL="514350" indent="-514350">
              <a:buFont typeface="+mj-lt"/>
              <a:buAutoNum type="alphaLcParenR"/>
            </a:pPr>
            <a:r>
              <a:rPr lang="ru-RU" sz="2400" dirty="0">
                <a:latin typeface="+mj-lt"/>
              </a:rPr>
              <a:t>Проблема исковой давности (</a:t>
            </a:r>
            <a:r>
              <a:rPr lang="ru-RU" sz="2400" dirty="0" err="1">
                <a:latin typeface="+mj-lt"/>
              </a:rPr>
              <a:t>абз</a:t>
            </a:r>
            <a:r>
              <a:rPr lang="ru-RU" sz="2400" dirty="0">
                <a:latin typeface="+mj-lt"/>
              </a:rPr>
              <a:t>. 3 п. 57 10/22)</a:t>
            </a:r>
          </a:p>
        </p:txBody>
      </p:sp>
    </p:spTree>
    <p:extLst>
      <p:ext uri="{BB962C8B-B14F-4D97-AF65-F5344CB8AC3E}">
        <p14:creationId xmlns:p14="http://schemas.microsoft.com/office/powerpoint/2010/main" val="1251033935"/>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a:t>Исправление реестра</a:t>
            </a:r>
          </a:p>
        </p:txBody>
      </p:sp>
      <p:sp>
        <p:nvSpPr>
          <p:cNvPr id="3" name="Объект 2"/>
          <p:cNvSpPr>
            <a:spLocks noGrp="1"/>
          </p:cNvSpPr>
          <p:nvPr>
            <p:ph idx="1"/>
          </p:nvPr>
        </p:nvSpPr>
        <p:spPr/>
        <p:txBody>
          <a:bodyPr>
            <a:normAutofit fontScale="85000" lnSpcReduction="10000"/>
          </a:bodyPr>
          <a:lstStyle/>
          <a:p>
            <a:r>
              <a:rPr lang="ru-RU" dirty="0">
                <a:latin typeface="+mj-lt"/>
              </a:rPr>
              <a:t>Иск о признании права отсутствующим (</a:t>
            </a:r>
            <a:r>
              <a:rPr lang="ru-RU" dirty="0" err="1">
                <a:latin typeface="+mj-lt"/>
              </a:rPr>
              <a:t>абз</a:t>
            </a:r>
            <a:r>
              <a:rPr lang="ru-RU" dirty="0">
                <a:latin typeface="+mj-lt"/>
              </a:rPr>
              <a:t>. 4 п. 52):</a:t>
            </a:r>
          </a:p>
          <a:p>
            <a:pPr marL="0" indent="0">
              <a:buNone/>
            </a:pPr>
            <a:endParaRPr lang="ru-RU" sz="2400" dirty="0">
              <a:latin typeface="+mj-lt"/>
            </a:endParaRPr>
          </a:p>
          <a:p>
            <a:pPr marL="1074738" indent="0">
              <a:buNone/>
            </a:pPr>
            <a:r>
              <a:rPr lang="ru-RU" sz="2400" dirty="0">
                <a:latin typeface="+mj-lt"/>
              </a:rPr>
              <a:t>«В случаях, когда запись в ЕГРП нарушает право истца, которое не может быть защищено путем признания права или истребования имущества из чужого незаконного владения (право собственности на один и тот же объект недвижимости зарегистрировано за разными лицами, право собственности на движимое имущество зарегистрировано как на недвижимое имущество, ипотека или иное обременение прекратились), оспаривание зарегистрированного права или обременения может быть осуществлено путем предъявления иска о признании права или обременения отсутствующими».</a:t>
            </a:r>
          </a:p>
          <a:p>
            <a:pPr marL="1074738" indent="0">
              <a:buNone/>
            </a:pPr>
            <a:endParaRPr lang="ru-RU" sz="2400" dirty="0">
              <a:latin typeface="+mj-lt"/>
            </a:endParaRPr>
          </a:p>
          <a:p>
            <a:r>
              <a:rPr lang="ru-RU" dirty="0">
                <a:latin typeface="+mj-lt"/>
              </a:rPr>
              <a:t>Проблема исковой давности (дело № 3809/12)</a:t>
            </a:r>
          </a:p>
        </p:txBody>
      </p:sp>
    </p:spTree>
    <p:extLst>
      <p:ext uri="{BB962C8B-B14F-4D97-AF65-F5344CB8AC3E}">
        <p14:creationId xmlns:p14="http://schemas.microsoft.com/office/powerpoint/2010/main" val="236395143"/>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a:t>Исправление реестра</a:t>
            </a:r>
          </a:p>
        </p:txBody>
      </p:sp>
      <p:sp>
        <p:nvSpPr>
          <p:cNvPr id="3" name="Объект 2"/>
          <p:cNvSpPr>
            <a:spLocks noGrp="1"/>
          </p:cNvSpPr>
          <p:nvPr>
            <p:ph idx="1"/>
          </p:nvPr>
        </p:nvSpPr>
        <p:spPr/>
        <p:txBody>
          <a:bodyPr>
            <a:normAutofit fontScale="77500" lnSpcReduction="20000"/>
          </a:bodyPr>
          <a:lstStyle/>
          <a:p>
            <a:r>
              <a:rPr lang="ru-RU" dirty="0">
                <a:latin typeface="+mj-lt"/>
              </a:rPr>
              <a:t>Иск о реституции (в части исправления реестра):</a:t>
            </a:r>
          </a:p>
          <a:p>
            <a:pPr marL="0" indent="0">
              <a:buNone/>
            </a:pPr>
            <a:endParaRPr lang="ru-RU" dirty="0">
              <a:latin typeface="+mj-lt"/>
            </a:endParaRPr>
          </a:p>
          <a:p>
            <a:pPr marL="1074738" indent="-354013">
              <a:buFont typeface="+mj-lt"/>
              <a:buAutoNum type="alphaLcParenR"/>
            </a:pPr>
            <a:r>
              <a:rPr lang="ru-RU" sz="3100" dirty="0">
                <a:latin typeface="+mj-lt"/>
              </a:rPr>
              <a:t>предъявляется (по общему правилу) стороной недействительной сделки к другой стороне (!), зарегистрированной в реестре;</a:t>
            </a:r>
          </a:p>
          <a:p>
            <a:pPr marL="1074738" indent="-354013">
              <a:buFont typeface="+mj-lt"/>
              <a:buAutoNum type="alphaLcParenR"/>
            </a:pPr>
            <a:r>
              <a:rPr lang="ru-RU" sz="3100" dirty="0">
                <a:latin typeface="+mj-lt"/>
              </a:rPr>
              <a:t> отличается характером взаимности (см. подп. 2 п. 3 ст. 307.1 ГК РФ, п. 80 ППВС 25)</a:t>
            </a:r>
          </a:p>
          <a:p>
            <a:pPr marL="1074738" indent="-354013">
              <a:buFont typeface="+mj-lt"/>
              <a:buAutoNum type="alphaLcParenR"/>
            </a:pPr>
            <a:r>
              <a:rPr lang="ru-RU" sz="3100" dirty="0">
                <a:latin typeface="+mj-lt"/>
              </a:rPr>
              <a:t>истец не должен доказывать свое право на вещь (п. 3 ИП 126)</a:t>
            </a:r>
          </a:p>
          <a:p>
            <a:pPr marL="1074738" indent="-354013">
              <a:buFont typeface="+mj-lt"/>
              <a:buAutoNum type="alphaLcParenR"/>
            </a:pPr>
            <a:r>
              <a:rPr lang="ru-RU" sz="3100" dirty="0">
                <a:latin typeface="+mj-lt"/>
              </a:rPr>
              <a:t>положения о добросовестном приобретателе не применяются, защита выстраивается через специальные правила о недействительности сделок</a:t>
            </a:r>
            <a:r>
              <a:rPr lang="ru-RU" dirty="0">
                <a:latin typeface="+mj-lt"/>
              </a:rPr>
              <a:t> </a:t>
            </a:r>
          </a:p>
        </p:txBody>
      </p:sp>
    </p:spTree>
    <p:extLst>
      <p:ext uri="{BB962C8B-B14F-4D97-AF65-F5344CB8AC3E}">
        <p14:creationId xmlns:p14="http://schemas.microsoft.com/office/powerpoint/2010/main" val="2735082190"/>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a:t>Защита владения недвижимой вещью</a:t>
            </a:r>
          </a:p>
        </p:txBody>
      </p:sp>
      <p:sp>
        <p:nvSpPr>
          <p:cNvPr id="3" name="Объект 2"/>
          <p:cNvSpPr>
            <a:spLocks noGrp="1"/>
          </p:cNvSpPr>
          <p:nvPr>
            <p:ph idx="1"/>
          </p:nvPr>
        </p:nvSpPr>
        <p:spPr/>
        <p:txBody>
          <a:bodyPr>
            <a:normAutofit/>
          </a:bodyPr>
          <a:lstStyle/>
          <a:p>
            <a:r>
              <a:rPr lang="ru-RU" dirty="0">
                <a:latin typeface="+mj-lt"/>
              </a:rPr>
              <a:t>«Книжное» владение и владение как фактический контроль (в России – второе!)</a:t>
            </a:r>
          </a:p>
          <a:p>
            <a:endParaRPr lang="ru-RU" dirty="0">
              <a:latin typeface="+mj-lt"/>
            </a:endParaRPr>
          </a:p>
          <a:p>
            <a:r>
              <a:rPr lang="ru-RU" dirty="0">
                <a:latin typeface="+mj-lt"/>
              </a:rPr>
              <a:t>Иск об истребовании может быть соединен с иском о признании права (как элементом легитимации истца на предъявление виндикации)</a:t>
            </a:r>
          </a:p>
        </p:txBody>
      </p:sp>
    </p:spTree>
    <p:extLst>
      <p:ext uri="{BB962C8B-B14F-4D97-AF65-F5344CB8AC3E}">
        <p14:creationId xmlns:p14="http://schemas.microsoft.com/office/powerpoint/2010/main" val="2411069234"/>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err="1"/>
              <a:t>Виндикационный</a:t>
            </a:r>
            <a:r>
              <a:rPr lang="ru-RU" sz="3600" dirty="0"/>
              <a:t> иск</a:t>
            </a:r>
          </a:p>
        </p:txBody>
      </p:sp>
      <p:sp>
        <p:nvSpPr>
          <p:cNvPr id="3" name="Объект 2"/>
          <p:cNvSpPr>
            <a:spLocks noGrp="1"/>
          </p:cNvSpPr>
          <p:nvPr>
            <p:ph idx="1"/>
          </p:nvPr>
        </p:nvSpPr>
        <p:spPr/>
        <p:txBody>
          <a:bodyPr>
            <a:normAutofit fontScale="70000" lnSpcReduction="20000"/>
          </a:bodyPr>
          <a:lstStyle/>
          <a:p>
            <a:r>
              <a:rPr lang="ru-RU" dirty="0">
                <a:latin typeface="+mj-lt"/>
              </a:rPr>
              <a:t>Истец – собственник имущества либо иное лицо (законность приобретения права не подлежит оценке, см. п. 40 10/22), </a:t>
            </a:r>
            <a:r>
              <a:rPr lang="ru-RU" dirty="0" err="1">
                <a:latin typeface="+mj-lt"/>
              </a:rPr>
              <a:t>управомоченное</a:t>
            </a:r>
            <a:r>
              <a:rPr lang="ru-RU" dirty="0">
                <a:latin typeface="+mj-lt"/>
              </a:rPr>
              <a:t> законом на иск (ст. 305 ГК РФ); наличие права доказывается записью из реестра либо иными доказательствами, подтверждающими существование </a:t>
            </a:r>
            <a:r>
              <a:rPr lang="ru-RU" dirty="0" err="1">
                <a:latin typeface="+mj-lt"/>
              </a:rPr>
              <a:t>внереестровой</a:t>
            </a:r>
            <a:r>
              <a:rPr lang="ru-RU" dirty="0">
                <a:latin typeface="+mj-lt"/>
              </a:rPr>
              <a:t> собственности, см. п. 36 10/22)</a:t>
            </a:r>
          </a:p>
          <a:p>
            <a:r>
              <a:rPr lang="ru-RU" dirty="0">
                <a:latin typeface="+mj-lt"/>
              </a:rPr>
              <a:t>Ответчик – фактический владелец имущества (если в ходе рассмотрения дела он перестал быть таковым, иск не подлежит удовлетворению; чтобы не возбуждать новый процесс – новый владелец привлекается как соответчик)</a:t>
            </a:r>
          </a:p>
          <a:p>
            <a:r>
              <a:rPr lang="ru-RU" dirty="0">
                <a:latin typeface="+mj-lt"/>
              </a:rPr>
              <a:t>Виндикация не может быть предъявлена, если между сторонами существуют договорные отношения;</a:t>
            </a:r>
          </a:p>
          <a:p>
            <a:r>
              <a:rPr lang="ru-RU" dirty="0">
                <a:latin typeface="+mj-lt"/>
              </a:rPr>
              <a:t>Основание для иска - незаконное завладение имуществом (но это следует отличать от деликтов, от исков о применении последствий ничтожности сделок!)</a:t>
            </a:r>
          </a:p>
          <a:p>
            <a:endParaRPr lang="ru-RU" dirty="0">
              <a:latin typeface="+mj-lt"/>
            </a:endParaRPr>
          </a:p>
          <a:p>
            <a:endParaRPr lang="ru-RU" dirty="0">
              <a:latin typeface="+mj-lt"/>
            </a:endParaRPr>
          </a:p>
        </p:txBody>
      </p:sp>
    </p:spTree>
    <p:extLst>
      <p:ext uri="{BB962C8B-B14F-4D97-AF65-F5344CB8AC3E}">
        <p14:creationId xmlns:p14="http://schemas.microsoft.com/office/powerpoint/2010/main" val="4156189507"/>
      </p:ext>
    </p:extLst>
  </p:cSld>
  <p:clrMapOvr>
    <a:masterClrMapping/>
  </p:clrMapOvr>
  <p:transition spd="slow">
    <p:cover/>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Легкая">
      <a:majorFont>
        <a:latin typeface="Calibri Light"/>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789</TotalTime>
  <Words>1448</Words>
  <Application>Microsoft Office PowerPoint</Application>
  <PresentationFormat>Экран (4:3)</PresentationFormat>
  <Paragraphs>94</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Calibri</vt:lpstr>
      <vt:lpstr>Calibri Light</vt:lpstr>
      <vt:lpstr>Тема Office</vt:lpstr>
      <vt:lpstr>ЗАЩИТА ПРАВ НА НЕДВИЖИМОЕ ИМУЩЕСТВО  Р. Бевзенко, к.ю.н.</vt:lpstr>
      <vt:lpstr>Теоретические основы</vt:lpstr>
      <vt:lpstr>Способы защиты прав на недвижимость</vt:lpstr>
      <vt:lpstr>Исправление реестра</vt:lpstr>
      <vt:lpstr>Исправление реестра</vt:lpstr>
      <vt:lpstr>Исправление реестра</vt:lpstr>
      <vt:lpstr>Исправление реестра</vt:lpstr>
      <vt:lpstr>Защита владения недвижимой вещью</vt:lpstr>
      <vt:lpstr>Виндикационный иск</vt:lpstr>
      <vt:lpstr>Добросовестный приобретатель</vt:lpstr>
      <vt:lpstr>Добросовестный приобретатель</vt:lpstr>
      <vt:lpstr>Негаторный иск</vt:lpstr>
      <vt:lpstr>Иск об освобождении имущества  от ареста</vt:lpstr>
      <vt:lpstr>Иск об освобождении имущества  от ареста</vt:lpstr>
      <vt:lpstr>Административное оспаривание</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СДЕЛКИ С НЕДВИЖИМЫМ ИМУЩЕСТВОМ</dc:title>
  <dc:creator>Роман</dc:creator>
  <cp:lastModifiedBy>Roman Bevzenko</cp:lastModifiedBy>
  <cp:revision>30</cp:revision>
  <dcterms:created xsi:type="dcterms:W3CDTF">2016-11-21T05:49:16Z</dcterms:created>
  <dcterms:modified xsi:type="dcterms:W3CDTF">2020-09-30T12:12:45Z</dcterms:modified>
</cp:coreProperties>
</file>