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60" r:id="rId4"/>
    <p:sldId id="259" r:id="rId5"/>
    <p:sldId id="266" r:id="rId6"/>
    <p:sldId id="258" r:id="rId7"/>
    <p:sldId id="261" r:id="rId8"/>
    <p:sldId id="262" r:id="rId9"/>
    <p:sldId id="263" r:id="rId10"/>
    <p:sldId id="264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5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62D318-246D-4210-A817-55697A71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F489-F5D1-4C02-AC30-513FC1742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BB73EB-0151-4926-BA2B-00F832789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1AC82-FA7C-4FA3-8CA0-F1AF68CC2E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43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600282-2A51-4BF5-9B70-58004979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BE380A-73A8-4734-9F8A-93978E7F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DF149A-269E-43B1-84D3-A9D5406F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0323A-0959-4493-A359-EADF072FEE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495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D3CD70-C616-44D1-A43C-A2202321C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F234A0-6FC8-4EC2-9D33-B7BE55AE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0258A0-735C-4B62-9F15-DEE56102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F4144-E8B6-4D91-A2D7-530C1EA74E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271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E581BC-F4CD-4426-B061-6BD14FCA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333D3-F078-4976-9FCD-5036C09F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356FCC-4216-4301-96DB-58848512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BD57C-C320-4084-BF62-588D32D30C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15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59B1FA-E885-47C9-BA43-55A6EDF1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1130FA-AFCE-40AC-8998-A9C4C68C7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4D07B7-5E6C-4F88-A3B8-99D18C4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B0BBB-0C00-44F1-82DE-B1D1AE0EE5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428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D48A14C-872D-4B49-9DF8-720C13E2D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378FE9D-4266-4A42-B194-EA551A1C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C1E4877-84C9-413C-9502-D71EA2BE9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5247F-6DBC-4498-B94F-CF121BDEEB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336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0B220EBD-8196-4252-A652-340AE37B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F44E288A-E72A-4EC9-926E-33F0A34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98EC161-8CC2-457A-B02C-868FFFA0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6F825-8945-4FBC-B295-BFB8E2AD47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929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D6C85B4E-71B4-4BC7-83D6-41243A04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5106FD54-2896-45AF-AF1B-AA89CAE4A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1D82457B-5CBD-4B95-B7DC-5B283873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70354-D512-46D3-A2A2-5A47ED6FF7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134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2D59550-0049-4F12-98D5-55C6839E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793DC78-E187-4B01-A83E-0C4717305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0E3142AD-6828-471D-A35F-68B4B464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0CF39-193A-4C16-9071-8B559BB411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699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603A6620-C82F-4532-BC2C-EAA093FC5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2643D2A-3ED4-4A48-94C6-9A41F5BC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B92C606-813B-4886-A15B-409962CD0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37DBA-187A-4EF3-9510-E2D8150767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569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FD6A582-A516-4676-B46F-4FD067FF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E22D846-B0E7-41F9-9ACC-85DF944A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AD00BF1C-BEAF-4536-9D39-B4A8497AF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6AA86-2358-4ECB-B3BA-EB3D25C5C4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85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264DB641-DCBB-4DAC-A843-05A65B4653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DD126642-859B-4140-8C66-E2E2099AE2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24FABD-D70C-44E2-9BF7-5333AB95A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0CD0E4-3DE7-444B-8DDE-FDC341CC7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967988-0EB0-4B8C-B066-366B2AB22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29A7830-B8B7-4816-8094-A606F6CE23A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55E9026-9F6D-4055-BBD8-B8098EE9C4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cap="small" spc="190" dirty="0">
                <a:latin typeface="Calibri Light" pitchFamily="34" charset="0"/>
                <a:cs typeface="Calibri Light" pitchFamily="34" charset="0"/>
              </a:rPr>
              <a:t>Договор аренды: </a:t>
            </a:r>
            <a:br>
              <a:rPr lang="ru-RU" altLang="ru-RU" sz="3600" cap="small" spc="190" dirty="0">
                <a:latin typeface="Calibri Light" pitchFamily="34" charset="0"/>
                <a:cs typeface="Calibri Light" pitchFamily="34" charset="0"/>
              </a:rPr>
            </a:br>
            <a:r>
              <a:rPr lang="ru-RU" altLang="ru-RU" sz="3600" cap="small" spc="190" dirty="0">
                <a:latin typeface="Calibri Light" pitchFamily="34" charset="0"/>
                <a:cs typeface="Calibri Light" pitchFamily="34" charset="0"/>
              </a:rPr>
              <a:t>арбитражная практика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4964061-A2BF-4ABB-85F2-2D176B5BFD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z="2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Бевзенко Р.С., канд. юрид. наук,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52B315-E570-4ACC-B0D9-833904B104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Арендная плата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629E12-75A4-4480-A010-A8AFC3DA01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Прекращение арендной платы при выкупе арендованного имущества Дело Фирмы ЭРА о выкупе помещения (№ 7188/09 от 29 сентября 2009 г.)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Дело Татьяна о выкупе арендованного нежилого помещения (№ 4408/11 от 13 октября 2011 г.)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Дело АРЗ-3 о выкупе арендованного земельного участка (№ 8472/11 от 10 ноября 2011 г.)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Постановление Пленума ВАС РФ № 73 от 17 ноября 2011 года (п. 5-7 ППВАС № 73)</a:t>
            </a:r>
          </a:p>
          <a:p>
            <a:pPr eaLnBrk="1" hangingPunct="1">
              <a:lnSpc>
                <a:spcPct val="80000"/>
              </a:lnSpc>
            </a:pPr>
            <a:endParaRPr lang="ru-RU" altLang="ru-RU" sz="26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57435F3-6A76-49BC-8606-050E0AB1D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Арендная плата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60C4ABB-AA20-40FF-AE78-DA8EA3E785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Расторжение договора в связи с просрочкой уплаты арендной платы:</a:t>
            </a:r>
          </a:p>
          <a:p>
            <a:pPr marL="1077913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«23. … </a:t>
            </a:r>
          </a:p>
          <a:p>
            <a:pPr marL="1077913" indent="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Судам следует учитывать, что даже после уплаты долга арендодатель вправе в разумный срок предъявить иск о расторжении договора. Однако непредъявление такого требования в течение разумного срока с момента уплаты арендатором названного долга лишает арендодателя права требовать расторжения договора в связи с этим нарушением».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59E3CB8-AA5C-4967-85B4-82B814890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Досрочное прекращение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E3552A8-BC09-4F7B-9FE0-95FDA7485D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Прекращение аренды возможно путем расторжения договора (619, 620 ГК РФ) и путем отказа от договора (ст. 310 ГК РФ)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Нормы о расторжении договора аренды – диспозитивные (п. 25-27 ИП 66)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Дело Двуречье (№ 13057/09)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Дело Меркатор Калуга об отказе от аренды и плате за отказ в виде оставления задатка (№ 305-ЭС15-6784)</a:t>
            </a:r>
          </a:p>
          <a:p>
            <a:pPr eaLnBrk="1" hangingPunct="1">
              <a:lnSpc>
                <a:spcPct val="80000"/>
              </a:lnSpc>
            </a:pPr>
            <a:endParaRPr lang="ru-RU" altLang="ru-RU" sz="26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>
            <a:extLst>
              <a:ext uri="{FF2B5EF4-FFF2-40B4-BE49-F238E27FC236}">
                <a16:creationId xmlns:a16="http://schemas.microsoft.com/office/drawing/2014/main" id="{D9B1C67D-C86C-4C1C-B93D-BB14683F8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ru-RU" altLang="ru-RU" sz="2800">
                <a:latin typeface="Calibri Light" panose="020F0302020204030204" pitchFamily="34" charset="0"/>
                <a:cs typeface="Calibri Light" panose="020F0302020204030204" pitchFamily="34" charset="0"/>
              </a:rPr>
              <a:t>Спасибо за внимание!</a:t>
            </a: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ru-RU" altLang="ru-RU" sz="1800">
                <a:latin typeface="Calibri Light" panose="020F0302020204030204" pitchFamily="34" charset="0"/>
                <a:cs typeface="Calibri Light" panose="020F0302020204030204" pitchFamily="34" charset="0"/>
              </a:rPr>
              <a:t>Р. Бевзенко 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198718E-C1D4-4564-BC28-2AA59192A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Предмет аренды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78D657C-3C01-4D5E-8261-A54046DA72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Проблемы толкования судами положений статьи 607 ГК РФ о предмете аренды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Подход пункта 1 Обзора судебной практики по аренде № 66 от 11.01.2002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Подход пункта 7 Постановления Пленума ВАС № 64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разграничения владельческой и пользовательской аренды и разграничение аренды вещи и части вещи.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Пункт 9 ППВАС № 13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653A94F-4897-462E-B0ED-832F4A501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Предмет аренды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8678945-034B-4BD6-905C-81420AD75F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Возможна ли аренда объекта незавершенного строительства? Комментарий к п. 11 ППВАС № 13</a:t>
            </a:r>
          </a:p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соблюдения строительных (противопожарных, санитарных и т.п.) норм и действительность договора аренды</a:t>
            </a:r>
          </a:p>
          <a:p>
            <a:pPr eaLnBrk="1" hangingPunct="1"/>
            <a:endParaRPr lang="ru-RU" altLang="ru-RU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72D733-60F3-43E8-A0B4-8C88ABDCD0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Предмет аренды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6DDFF5E-C8A5-4AE2-AACB-A549F58638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Проблемы индивидуализации части вещи, передаваемой в пользование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Проблемы государственной регистрации договоров аренды части недвижимой вещи (практика ВС – п. 9 обзора от 30 ноября 2016 г., № 307-КГ17-18061)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Особенность аренды части земельного участка (№ 13123/13)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Правовые позиции ВАС по этим вопросам (п. 9 ППВАС № 13)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Проблемы индивидуализации предмета аренды действиями по исполнению договора (п. 15 ППВАС № 13)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90A78D28-5CB1-4C48-B182-F893E44D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Государственная регистрация аренды</a:t>
            </a:r>
          </a:p>
        </p:txBody>
      </p:sp>
      <p:sp>
        <p:nvSpPr>
          <p:cNvPr id="6147" name="Объект 2">
            <a:extLst>
              <a:ext uri="{FF2B5EF4-FFF2-40B4-BE49-F238E27FC236}">
                <a16:creationId xmlns:a16="http://schemas.microsoft.com/office/drawing/2014/main" id="{E6DE5BDA-01B8-4A90-8855-B4CA238C1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толкования п. 3 ст. 433 ГК РФ</a:t>
            </a:r>
          </a:p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Дело Восточный лесной порт (№ 4905/11)</a:t>
            </a:r>
          </a:p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Доктрина непротивопоставимости незарегистрированных сделок аренды</a:t>
            </a:r>
          </a:p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Пункт 14 ППВАС 73. Новая редакция п. 3 ст. 433 ГК РФ (с 1 июня 2015 года)</a:t>
            </a:r>
          </a:p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Практика ВС РФ по вопросам изменения договора аренды и регистрации допсоглашений(дело Кольцово № 309-ЭС16-14273; дело Оптима № 307-ЭС17-23678)</a:t>
            </a:r>
          </a:p>
          <a:p>
            <a:pPr eaLnBrk="1" hangingPunct="1"/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регистрации договоров аренды, заключенных 2 и 3 марта 2013 года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81F5673-BD60-4F64-B261-BF3D8A9A8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Арендодатель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E7BD8B7-1902-4E33-A166-8A64868C67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предварительного договора аренды (дело ИКЕА МОС № 402/09)</a:t>
            </a:r>
          </a:p>
          <a:p>
            <a:pPr eaLnBrk="1" fontAlgn="auto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толкования статьи 608 ГК РФ. Дело Галиуллина № 4037/10 от 7 сентября 2010 г.), дело «Рамирент» (№ 13898/11 от 6 марта 2012), налоговое дело ИКЕА (№ 1389/13 от 08.10.2013), дело Бизнес-Ресурс № 5256/13 об </a:t>
            </a: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аренде лагеря</a:t>
            </a:r>
            <a:endParaRPr lang="ru-RU" altLang="ru-RU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eaLnBrk="1" fontAlgn="auto" hangingPunct="1">
              <a:lnSpc>
                <a:spcPct val="114000"/>
              </a:lnSpc>
              <a:spcAft>
                <a:spcPts val="0"/>
              </a:spcAft>
              <a:defRPr/>
            </a:pPr>
            <a:r>
              <a:rPr lang="ru-RU" altLang="ru-RU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Конструкция аренды «будущей недвижимой вещи». Ответственность за неисполнение такого договора арендодателем. Особенность возражений арендатора против иска о взыскании арендной платы (п. 10, 12 ППВАС № 13)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E342B37-2A76-449E-B5CD-26EDD15DF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Арендодатель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ED6EF89-78EA-4EDD-A8CB-4D7B971DFB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4000"/>
              </a:lnSpc>
            </a:pPr>
            <a:r>
              <a:rPr lang="ru-RU" altLang="ru-RU" sz="2800">
                <a:latin typeface="Calibri Light" panose="020F0302020204030204" pitchFamily="34" charset="0"/>
                <a:cs typeface="Calibri Light" panose="020F0302020204030204" pitchFamily="34" charset="0"/>
              </a:rPr>
              <a:t>Аренда недвижимого имущества, введенного в эксплуатацию, но не зарегистрированного за арендодателем (п. 10 ППВАС № 13)</a:t>
            </a:r>
          </a:p>
          <a:p>
            <a:pPr eaLnBrk="1" hangingPunct="1">
              <a:lnSpc>
                <a:spcPct val="114000"/>
              </a:lnSpc>
            </a:pPr>
            <a:r>
              <a:rPr lang="ru-RU" altLang="ru-RU" sz="2800">
                <a:latin typeface="Calibri Light" panose="020F0302020204030204" pitchFamily="34" charset="0"/>
                <a:cs typeface="Calibri Light" panose="020F0302020204030204" pitchFamily="34" charset="0"/>
              </a:rPr>
              <a:t>Аренда имущества, переданного продавцом покупателю, до государственной регистрации права собственности покупателя (п. 10 ППВАС № 13)</a:t>
            </a:r>
          </a:p>
          <a:p>
            <a:pPr eaLnBrk="1" hangingPunct="1">
              <a:lnSpc>
                <a:spcPct val="114000"/>
              </a:lnSpc>
            </a:pPr>
            <a:endParaRPr lang="ru-RU" altLang="ru-RU" sz="28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AF51C8-CDC6-402C-A1C2-1D826FD74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>
                <a:latin typeface="Calibri Light" panose="020F0302020204030204" pitchFamily="34" charset="0"/>
                <a:cs typeface="Calibri Light" panose="020F0302020204030204" pitchFamily="34" charset="0"/>
              </a:rPr>
              <a:t>Множественность договоров аренды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BC11DAF-0539-4BD8-92FC-8B3F6067AF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«двойных» сделок. Обоснование действительности второй сделки с тем же имуществом (п. 13 ППВАС № 13)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Специфика аренды «на время».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Множественность аренды при аренде части вещи (дело Бобровский рейд № 2111/10 от 27 июля 2010 г.)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параллельных договоров аренды одной и той же вещи (дело Гранд № 11694/07 от 15 января 2008 г.)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4B203D-9C9B-427A-87E8-CB2F8F7F3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>
                <a:latin typeface="Calibri Light" panose="020F0302020204030204" pitchFamily="34" charset="0"/>
                <a:cs typeface="Calibri Light" panose="020F0302020204030204" pitchFamily="34" charset="0"/>
              </a:rPr>
              <a:t>Арендная плата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B4D0404-387A-4DBA-A41B-C1776F0E1B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толкования ст. 614. Обоснование диспозитивности этой нормы (п. 21 ППВАС № 13)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Специфика регулируемой арендной платы при аренде имущества публичных собственников. Особенность различных ситуаций изменения регулируемой арендной платы (пп. 16-20 ППВАС № 13)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60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непропорционального изменения арендной платы (п. 22 ППВАС № 13)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730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Verdana</vt:lpstr>
      <vt:lpstr>Arial</vt:lpstr>
      <vt:lpstr>Calibri</vt:lpstr>
      <vt:lpstr>Calibri Light</vt:lpstr>
      <vt:lpstr>Тема Office</vt:lpstr>
      <vt:lpstr>Договор аренды:  арбитражная практика </vt:lpstr>
      <vt:lpstr>Предмет аренды</vt:lpstr>
      <vt:lpstr>Предмет аренды</vt:lpstr>
      <vt:lpstr>Предмет аренды</vt:lpstr>
      <vt:lpstr>Государственная регистрация аренды</vt:lpstr>
      <vt:lpstr>Арендодатель</vt:lpstr>
      <vt:lpstr>Арендодатель</vt:lpstr>
      <vt:lpstr>Множественность договоров аренды</vt:lpstr>
      <vt:lpstr>Арендная плата</vt:lpstr>
      <vt:lpstr>Арендная плата</vt:lpstr>
      <vt:lpstr>Арендная плата</vt:lpstr>
      <vt:lpstr>Досрочное прекращение</vt:lpstr>
      <vt:lpstr>Презентация PowerPoint</vt:lpstr>
    </vt:vector>
  </TitlesOfParts>
  <Company>VAS 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Договор аренды: арбитражная практика</dc:title>
  <dc:creator>admin</dc:creator>
  <cp:lastModifiedBy>Roman Bevzenko</cp:lastModifiedBy>
  <cp:revision>18</cp:revision>
  <dcterms:created xsi:type="dcterms:W3CDTF">2012-07-13T17:24:43Z</dcterms:created>
  <dcterms:modified xsi:type="dcterms:W3CDTF">2020-10-05T10:58:01Z</dcterms:modified>
</cp:coreProperties>
</file>