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14D422-1835-45D9-A750-C9FF3A1D2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16BB94-6EDC-470B-A922-81FE86C50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ABF650-4DFF-48D2-8185-EF0EBBA9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B7CB8D-94E5-4F9F-AF97-9AD9BDBD9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6B09F1-14FA-4797-847C-EF681294F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04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E66864-6901-4BAE-B6D2-D9C8F14A7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9D275D-ECB9-4C1F-95E0-7F6CA4497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52DDB4-1E71-4651-B905-6575D4EB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4F6648-A741-409C-B2E9-B9D122D1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407CC3-480A-4516-A224-D45710C01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1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112ED7-0739-4D1E-B04B-71515704E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F50782-B4BC-4570-803D-D0FDD011A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7FDBB6-7EEA-4389-A679-BE68C0A5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1B439A-6E68-47DD-87FD-908DD964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27A7C1-8674-448C-8534-FBC6988DF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3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10124F-0809-46CB-9E94-845221EC5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928332-05C0-45E2-80A2-63685505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BED18F-71FB-4224-A05E-18E6BCB4E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3171CD-41C9-4691-A70B-B571A51E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28F1B4-1A99-4FCB-BD3B-56005BBC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4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F8CA1F-14EF-4AE1-B745-1A36C9A0B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BA71B3-17A8-43FE-AF1A-D62964006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73F386-24AD-4C02-B7FF-72F44215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B2888-2234-418E-98F6-11504101F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AF6C87-13BB-43F2-BED2-0BB3C85C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0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EBE68C-7173-49A2-B5D2-A989B753E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53C7F7-21AB-47A9-A084-3473D02FD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4A0F09-CDAA-431E-B9BB-9C237254C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241D6D-DD18-4FFD-A74C-A4BD38EB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349F7B-37CD-484F-8DC2-930289DE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C1EB89-2DCE-4B57-9B0A-48816999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38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08DD14-6660-4778-AC8B-C31D48B43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14FCD7-C133-450B-A53E-6BB4ED4D2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F84D34-B3B1-488B-97CE-4CD3DF3A8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6ECE53D-6011-42C1-B7A5-62716C1BC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6CE5415-0691-4C4E-B580-063C38EA63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EA9E32A-1896-4EB6-B151-564AD7205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6FE0EC8-312F-4B42-9B16-AE2AD6C67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6630C8F-5C3A-4574-A5BC-C1406F44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9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FCDD66-6157-4D70-A925-4796D1FC7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D6BAF73-8F04-4895-8273-FCF9AB38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A0B2C0-533A-41B7-9C81-DC1B22B6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1DFDE8-DEA8-4E38-B918-DB82D9F62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22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1AA9B0C-AE6B-4817-8624-BA8410CE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36A291-FF9E-43F4-8F8B-27D45DFD7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69EDEDF-1323-44B7-AE0F-5A247E368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3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AC7C3-111E-4473-A74E-C8EA95778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A63B14-8B92-4416-84AB-B8B6E2489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FB5028-84C3-4671-B557-09AC712AD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1675DA-0EEE-467A-B4F9-0C6D0F43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836ED1-3881-42CB-A63E-7FC7CFFE8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83B840-7AB7-4F7E-A4EF-ADDA32D5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93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BD489D-E191-4441-8C0C-1E861D42F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3592EFD-C112-4186-916F-946B45A60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7D3003-93E8-4275-886A-EADAE0DDF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2ACF2B-E26B-4A25-841D-E5BDB950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7E7B4F-9BFF-46AC-8C8A-2A1B6C77B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8AC90C-582D-4EF9-A9C0-17B0FBAC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519A5-9BBC-4C02-9F42-C26332F28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D08F8D-FC1A-4FCC-B847-6AF9402A8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15E4F8-3AFC-483A-B3A7-22F09CB94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769E1-5D1E-4C8C-B074-A4512B304A64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037001-32E5-4D5D-9640-8AEE73B50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C16FF5-2BE9-4C1E-940C-225371812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3897C-1BA8-4522-900D-F7503C30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81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471D16-7C4B-49BA-BB47-3EB7C4D674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Понятие недвижимой вещи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108F60-B18D-431E-8AF4-9D935FA8DF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Роман Бевзенко, </a:t>
            </a:r>
            <a:r>
              <a:rPr lang="ru-RU" dirty="0" err="1"/>
              <a:t>к.ю.н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615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3790FE-BF3A-48B0-85FF-8D333EE0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«Горизонтальное разделение»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345E1E-348F-469A-B0AB-743F1932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 Narrow" panose="020B0606020202030204" pitchFamily="34" charset="0"/>
              </a:rPr>
              <a:t>Принципы разделения единого объекта на две вещи – участок и здание:</a:t>
            </a: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	- может осуществить собственник;</a:t>
            </a: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	- может осуществить арендатор для целей 		  строительства либо обладатель сервитута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См. дело </a:t>
            </a:r>
            <a:r>
              <a:rPr lang="ru-RU" dirty="0" err="1">
                <a:latin typeface="Arial Narrow" panose="020B0606020202030204" pitchFamily="34" charset="0"/>
              </a:rPr>
              <a:t>Разиевского</a:t>
            </a:r>
            <a:r>
              <a:rPr lang="ru-RU" dirty="0">
                <a:latin typeface="Arial Narrow" panose="020B0606020202030204" pitchFamily="34" charset="0"/>
              </a:rPr>
              <a:t> № 17085/12, дело </a:t>
            </a:r>
            <a:r>
              <a:rPr lang="ru-RU" dirty="0" err="1">
                <a:latin typeface="Arial Narrow" panose="020B0606020202030204" pitchFamily="34" charset="0"/>
              </a:rPr>
              <a:t>Торис</a:t>
            </a:r>
            <a:r>
              <a:rPr lang="ru-RU" dirty="0">
                <a:latin typeface="Arial Narrow" panose="020B0606020202030204" pitchFamily="34" charset="0"/>
              </a:rPr>
              <a:t> против г. Химки № 305-ЭС17-14514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086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C0CBF-BC9E-460F-8BC8-746A72ADD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  <a:latin typeface="Arial Narrow" panose="020B0606020202030204" pitchFamily="34" charset="0"/>
              </a:rPr>
              <a:t>Единый недвижимый комплекс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63E33B-837D-4A42-9895-A241EA1B5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 Narrow" panose="020B0606020202030204" pitchFamily="34" charset="0"/>
              </a:rPr>
              <a:t>Ст. 133.1 ГК РФ содержит два вида ЕНК: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>
              <a:buFontTx/>
              <a:buChar char="-"/>
            </a:pPr>
            <a:r>
              <a:rPr lang="ru-RU" dirty="0">
                <a:latin typeface="Arial Narrow" panose="020B0606020202030204" pitchFamily="34" charset="0"/>
              </a:rPr>
              <a:t>Совокупность зданий и сооружений, связанных физических или технологически;</a:t>
            </a:r>
          </a:p>
          <a:p>
            <a:pPr>
              <a:buFontTx/>
              <a:buChar char="-"/>
            </a:pPr>
            <a:r>
              <a:rPr lang="ru-RU" dirty="0">
                <a:latin typeface="Arial Narrow" panose="020B0606020202030204" pitchFamily="34" charset="0"/>
              </a:rPr>
              <a:t>Совокупность зданий и сооружений, расположенных на одном земельном участке.</a:t>
            </a:r>
          </a:p>
          <a:p>
            <a:pPr>
              <a:buFontTx/>
              <a:buChar char="-"/>
            </a:pPr>
            <a:endParaRPr lang="ru-RU" dirty="0">
              <a:latin typeface="Arial Narrow" panose="020B0606020202030204" pitchFamily="34" charset="0"/>
            </a:endParaRPr>
          </a:p>
          <a:p>
            <a:pPr>
              <a:buFontTx/>
              <a:buChar char="-"/>
            </a:pPr>
            <a:r>
              <a:rPr lang="ru-RU" dirty="0">
                <a:latin typeface="Arial Narrow" panose="020B0606020202030204" pitchFamily="34" charset="0"/>
              </a:rPr>
              <a:t>См. также п. 38 ППВС 25.</a:t>
            </a:r>
          </a:p>
          <a:p>
            <a:r>
              <a:rPr lang="ru-RU" dirty="0"/>
              <a:t>Грубая ошибка - № 25-КГ19-11 от 4 февраля 2020 г.</a:t>
            </a:r>
          </a:p>
        </p:txBody>
      </p:sp>
    </p:spTree>
    <p:extLst>
      <p:ext uri="{BB962C8B-B14F-4D97-AF65-F5344CB8AC3E}">
        <p14:creationId xmlns:p14="http://schemas.microsoft.com/office/powerpoint/2010/main" val="3110550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E9E372-121F-4EAC-9D0C-CDFB6DAC8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Реформа вещного права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09808B-F7EE-4732-9296-82A17902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/>
              <a:t>Новая редакция ст. 130 ГК:</a:t>
            </a:r>
          </a:p>
          <a:p>
            <a:pPr marL="0" indent="0">
              <a:buNone/>
            </a:pPr>
            <a:r>
              <a:rPr lang="ru-RU" sz="2000" dirty="0"/>
              <a:t>«1. Недвижимой вещью (недвижимым имуществом, недвижимостью) является земельный участок. Расположенные на земельном участке здания, сооружения, объекты незавершённого строительства и иные объекты, прочно связанные с участком, являются его составными частями, за исключением случаев, предусмотренных настоящей статьей. </a:t>
            </a:r>
          </a:p>
          <a:p>
            <a:pPr marL="0" indent="0">
              <a:buNone/>
            </a:pPr>
            <a:r>
              <a:rPr lang="ru-RU" sz="2000" dirty="0"/>
              <a:t>2. Здания, сооружения и в предусмотренных настоящим Кодексом случаях объекты незавершённого строительства, имеющие прочную связь с землёй, признаются недвижимыми вещами и являются объектами гражданского оборота, если они не принадлежат на праве собственности собственнику земельного участка, на котором расположены. При переходе права собственности на такие здания, сооружения и объекты, не завершённые строительством, к новому собственнику переходят те права на земельный участок, которыми обладал прежний собственник».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Главный случай – это когда постройка построена обладателем права застройки. Однако и здесь будет возможна модель единого объекта, когда здание будет рассматриваться как элемент права застройки.</a:t>
            </a:r>
          </a:p>
        </p:txBody>
      </p:sp>
    </p:spTree>
    <p:extLst>
      <p:ext uri="{BB962C8B-B14F-4D97-AF65-F5344CB8AC3E}">
        <p14:creationId xmlns:p14="http://schemas.microsoft.com/office/powerpoint/2010/main" val="3250524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8FCDFB-0B9C-490F-B53F-2CBD2E83A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Исключения из принципа единого объекта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6104DF-254C-4513-836C-CF4870F6A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Помещения;</a:t>
            </a:r>
          </a:p>
          <a:p>
            <a:r>
              <a:rPr lang="ru-RU" dirty="0"/>
              <a:t>Машиноместа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Они сохраняются в проекте вещного права.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Может ли здесь быть реализована модель единого объекта?</a:t>
            </a:r>
          </a:p>
          <a:p>
            <a:pPr marL="0" indent="0">
              <a:buNone/>
            </a:pPr>
            <a:endParaRPr lang="ru-RU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06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2CA3FD-5943-47C7-9FF9-BED0002C3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Статья 130 ГК РФ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6D2CFE-475C-421B-B091-EEF3EFA2F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buNone/>
            </a:pPr>
            <a:r>
              <a:rPr lang="ru-RU" sz="1800" b="0" dirty="0">
                <a:effectLst/>
                <a:latin typeface="Times New Roman" panose="02020603050405020304" pitchFamily="18" charset="0"/>
              </a:rPr>
              <a:t>1. К недвижимым вещам (недвижимое имущество, недвижимость) относятся земельные участки, участки недр и все, что прочно связано с землей, то есть объекты, перемещение которых без несоразмерного ущерба их назначению невозможно, в том числе здания, сооружения, объекты незавершенного строительства.</a:t>
            </a:r>
            <a:endParaRPr lang="ru-RU" sz="1800" b="0" dirty="0">
              <a:effectLst/>
              <a:latin typeface="Verdana" panose="020B0604030504040204" pitchFamily="34" charset="0"/>
            </a:endParaRPr>
          </a:p>
          <a:p>
            <a:pPr indent="0" algn="just">
              <a:buNone/>
            </a:pPr>
            <a:r>
              <a:rPr lang="ru-RU" sz="1800" b="0" dirty="0">
                <a:effectLst/>
                <a:latin typeface="Times New Roman" panose="02020603050405020304" pitchFamily="18" charset="0"/>
              </a:rPr>
              <a:t>К недвижимым вещам относятся также подлежащие государственной регистрации воздушные и морские суда, суда внутреннего плавания. Законом к недвижимым вещам может быть отнесено и иное имущество.</a:t>
            </a:r>
            <a:endParaRPr lang="ru-RU" sz="1800" b="0" dirty="0">
              <a:effectLst/>
              <a:latin typeface="Verdana" panose="020B0604030504040204" pitchFamily="34" charset="0"/>
            </a:endParaRPr>
          </a:p>
          <a:p>
            <a:pPr indent="0" algn="just">
              <a:buNone/>
            </a:pPr>
            <a:r>
              <a:rPr lang="ru-RU" sz="1800" b="0" dirty="0">
                <a:effectLst/>
                <a:latin typeface="Times New Roman" panose="02020603050405020304" pitchFamily="18" charset="0"/>
              </a:rPr>
              <a:t>К недвижимым вещам относятся жилые и нежилые помещения, а также предназначенные для размещения транспортных средств части зданий или сооружений (</a:t>
            </a:r>
            <a:r>
              <a:rPr lang="ru-RU" sz="1800" b="0" dirty="0" err="1">
                <a:effectLst/>
                <a:latin typeface="Times New Roman" panose="02020603050405020304" pitchFamily="18" charset="0"/>
              </a:rPr>
              <a:t>машино</a:t>
            </a:r>
            <a:r>
              <a:rPr lang="ru-RU" sz="1800" b="0" dirty="0">
                <a:effectLst/>
                <a:latin typeface="Times New Roman" panose="02020603050405020304" pitchFamily="18" charset="0"/>
              </a:rPr>
              <a:t>-места), если границы таких помещений, частей зданий или сооружений описаны в установленном законодательством о государственном кадастровом учете порядке.</a:t>
            </a:r>
            <a:endParaRPr lang="ru-RU" sz="1800" b="0" dirty="0"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E7C8A-A810-4A5E-9055-B86CAA8D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Концептуальные подходы в понятию недвижимости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5D24BB-F43A-41FC-BA16-1CCE7F20F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/>
              <a:t>Фактический – недвижимость это все, что соответствует неким критериям;</a:t>
            </a:r>
          </a:p>
          <a:p>
            <a:endParaRPr lang="ru-RU" dirty="0"/>
          </a:p>
          <a:p>
            <a:r>
              <a:rPr lang="ru-RU" dirty="0"/>
              <a:t>Юридический – недвижимость, это то, что описано в реестре как недвижимость.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В России победил смешанный подход: недвижимость – это то, что в реестре, но </a:t>
            </a:r>
          </a:p>
          <a:p>
            <a:pPr marL="0" indent="0">
              <a:buNone/>
            </a:pPr>
            <a:r>
              <a:rPr lang="ru-RU" dirty="0"/>
              <a:t>	</a:t>
            </a:r>
            <a:br>
              <a:rPr lang="ru-RU" dirty="0"/>
            </a:br>
            <a:r>
              <a:rPr lang="ru-RU" dirty="0"/>
              <a:t>	(а) есть исключения (ранее возникшие объекты) и </a:t>
            </a:r>
          </a:p>
          <a:p>
            <a:pPr marL="0" indent="0">
              <a:buNone/>
            </a:pPr>
            <a:r>
              <a:rPr lang="ru-RU" dirty="0"/>
              <a:t>	</a:t>
            </a:r>
            <a:br>
              <a:rPr lang="ru-RU" dirty="0"/>
            </a:br>
            <a:r>
              <a:rPr lang="ru-RU" dirty="0"/>
              <a:t>	(б) попадание объекта в реестр не означает, что он непременно является 	недвижимой вещью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(ср. ст. 130 ГК РФ, п. 38 ППВС 25, но – также ст. 219 ГК РФ, практика ВС по конкретным делам, напр. 306-ЭС17-3016(2)) </a:t>
            </a:r>
          </a:p>
        </p:txBody>
      </p:sp>
    </p:spTree>
    <p:extLst>
      <p:ext uri="{BB962C8B-B14F-4D97-AF65-F5344CB8AC3E}">
        <p14:creationId xmlns:p14="http://schemas.microsoft.com/office/powerpoint/2010/main" val="137014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4D4A8-1B48-47C8-AEEE-EE466069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дела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1CF7C8-F9FC-459B-864F-F376CD88B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Президиум ВАС РФ</a:t>
            </a:r>
          </a:p>
          <a:p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Дело Батыр № 2061/99</a:t>
            </a:r>
          </a:p>
          <a:p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Дело Азовского завода стройматериалов № 11052/09</a:t>
            </a:r>
          </a:p>
          <a:p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Дело </a:t>
            </a:r>
            <a:r>
              <a:rPr lang="ru-RU" dirty="0" err="1">
                <a:latin typeface="Arial Narrow" panose="020B0606020202030204" pitchFamily="34" charset="0"/>
                <a:cs typeface="Arial" panose="020B0604020202020204" pitchFamily="34" charset="0"/>
              </a:rPr>
              <a:t>Хумарян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 № 12576/11</a:t>
            </a:r>
          </a:p>
          <a:p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Дело </a:t>
            </a:r>
            <a:r>
              <a:rPr lang="ru-RU" dirty="0" err="1">
                <a:latin typeface="Arial Narrow" panose="020B0606020202030204" pitchFamily="34" charset="0"/>
                <a:cs typeface="Arial" panose="020B0604020202020204" pitchFamily="34" charset="0"/>
              </a:rPr>
              <a:t>Верево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 4777/08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них поставлена и решена проблема двух типов ошибок: </a:t>
            </a:r>
          </a:p>
          <a:p>
            <a:pPr>
              <a:buFontTx/>
              <a:buChar char="-"/>
            </a:pPr>
            <a:r>
              <a:rPr lang="ru-RU" dirty="0"/>
              <a:t>когда движимость принимается за недвижимость;</a:t>
            </a:r>
          </a:p>
          <a:p>
            <a:pPr>
              <a:buFontTx/>
              <a:buChar char="-"/>
            </a:pPr>
            <a:r>
              <a:rPr lang="ru-RU" dirty="0"/>
              <a:t>когда за недвижимость принимается то, что вообще не является вещью.</a:t>
            </a:r>
          </a:p>
          <a:p>
            <a:pPr marL="0" indent="0">
              <a:buNone/>
            </a:pPr>
            <a:r>
              <a:rPr lang="ru-RU" dirty="0"/>
              <a:t>«Тест дела АЗСМ»: для признания самостоятельной вещью, объект должен иметь собственное назначение, отличное от назначения земельного участка.</a:t>
            </a:r>
          </a:p>
          <a:p>
            <a:pPr marL="0" indent="0">
              <a:buNone/>
            </a:pPr>
            <a:r>
              <a:rPr lang="ru-RU" dirty="0"/>
              <a:t>«Тест дела </a:t>
            </a:r>
            <a:r>
              <a:rPr lang="ru-RU" dirty="0" err="1"/>
              <a:t>Верево</a:t>
            </a:r>
            <a:r>
              <a:rPr lang="ru-RU" dirty="0"/>
              <a:t>»: сооружение, находящееся в пределах границ земельного участка и предназначенное для обслуживания интересов собственника участка, не является самостоятельной вещью, а представляет собой составную часть участка  </a:t>
            </a:r>
          </a:p>
        </p:txBody>
      </p:sp>
    </p:spTree>
    <p:extLst>
      <p:ext uri="{BB962C8B-B14F-4D97-AF65-F5344CB8AC3E}">
        <p14:creationId xmlns:p14="http://schemas.microsoft.com/office/powerpoint/2010/main" val="366314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5D1952-8E84-4FF6-9566-22A6A716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Концепция составной вещи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5077C1-F544-41FA-B371-3E6E30A47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Новая редакция ст. 133 (и сопоставление со ст. 134 ГК РФ):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</a:rPr>
              <a:t> Понятие сложной вещи как правового режима нескольких физически самостоятельных вещей (ст. 134 ГК РФ) (ср. также дело ВБРР ППВАС № 2620/10);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</a:rPr>
              <a:t> Понятие составной вещи как единства физически связанных составных частей (ст. 133 ГК РФ)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85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F6F0B-30DB-45E4-94F5-EBA849D9B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Концепция составной вещи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0E1D4C-B636-4AFF-BD65-FFB63ACDD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Концепция составной части вещи в практике </a:t>
            </a:r>
            <a:br>
              <a:rPr lang="ru-RU" dirty="0">
                <a:latin typeface="Arial Narrow" panose="020B0606020202030204" pitchFamily="34" charset="0"/>
              </a:rPr>
            </a:br>
            <a:r>
              <a:rPr lang="ru-RU" dirty="0">
                <a:latin typeface="Arial Narrow" panose="020B0606020202030204" pitchFamily="34" charset="0"/>
              </a:rPr>
              <a:t>Президиума ВАС: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r>
              <a:rPr lang="ru-RU" dirty="0">
                <a:latin typeface="Arial Narrow" panose="020B0606020202030204" pitchFamily="34" charset="0"/>
              </a:rPr>
              <a:t>дело Бастион № 3655/99, 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Ростелеком № 10545/12, 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Гамбринус № 12505/13, 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управления ЦБ по Челябинской области № 1160/13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691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51E3D2-5C73-4DC5-A147-7924BABDB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Концепция составной вещи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467909-DF3F-4334-9193-68C45BFBC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Практика ВС РФ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Омега-Лайн № 303-ЭС15-5520; 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об оросительной системе № 308-ЭС15-15218; 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о спортплощадке № 310-ЭС15-16638;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о металлическом гараже № 310-ЭС16-14116;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о газоне № 304-КГ16-761; 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о соснах № 306-ЭС15-20155);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об асфальте ГК ВС № 18-КГ15-222;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о туалете и двух навесах ГК ВС №18-КГ16-126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585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7F23C-369F-45B1-BD58-2F08E0D0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Здание как составная часть земельного участка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7E4974-66CB-47A6-881E-545B1573B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Концепция единства судьбы –</a:t>
            </a: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Две вещи (земля и здания) с одной юридической судьбой.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Концепция единого объекта – </a:t>
            </a: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Одна вещь (земельный участок) с составной частью (в виде здания или сооружения)</a:t>
            </a:r>
          </a:p>
          <a:p>
            <a:r>
              <a:rPr lang="ru-RU" dirty="0">
                <a:latin typeface="Arial Narrow" panose="020B0606020202030204" pitchFamily="34" charset="0"/>
              </a:rPr>
              <a:t>п. 7 информационного письма № 153, </a:t>
            </a:r>
          </a:p>
          <a:p>
            <a:r>
              <a:rPr lang="ru-RU" dirty="0">
                <a:latin typeface="Arial Narrow" panose="020B0606020202030204" pitchFamily="34" charset="0"/>
              </a:rPr>
              <a:t>дело </a:t>
            </a:r>
            <a:r>
              <a:rPr lang="ru-RU" dirty="0" err="1">
                <a:latin typeface="Arial Narrow" panose="020B0606020202030204" pitchFamily="34" charset="0"/>
              </a:rPr>
              <a:t>Разиевского</a:t>
            </a:r>
            <a:r>
              <a:rPr lang="ru-RU" dirty="0">
                <a:latin typeface="Arial Narrow" panose="020B0606020202030204" pitchFamily="34" charset="0"/>
              </a:rPr>
              <a:t> № 17085/12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690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FE64F5-DEE3-4251-B77D-6785B42AC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Здание как часть земельного участка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3B33A9-86B0-4850-8256-51F16C53F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 Narrow" panose="020B0606020202030204" pitchFamily="34" charset="0"/>
              </a:rPr>
              <a:t>П. 38 ПП 25: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«… При этом по общему правилу государственная регистрация права на вещь не является обязательным условием для признания ее объектом недвижимости (пункт 1 статьи 130 ГК РФ). 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Поэтому, в частности, </a:t>
            </a:r>
            <a:r>
              <a:rPr lang="ru-RU" b="1" dirty="0">
                <a:latin typeface="Arial Narrow" panose="020B0606020202030204" pitchFamily="34" charset="0"/>
              </a:rPr>
              <a:t>являются недвижимыми вещами </a:t>
            </a:r>
            <a:r>
              <a:rPr lang="ru-RU" dirty="0">
                <a:latin typeface="Arial Narrow" panose="020B0606020202030204" pitchFamily="34" charset="0"/>
              </a:rPr>
              <a:t>здания и сооружения, построенные до введения системы государственной регистрации прав на недвижимое имущество и сделок с ним, даже в том случае, если ранее возникшие права на них не зарегистрированы. 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Равным образом </a:t>
            </a:r>
            <a:r>
              <a:rPr lang="ru-RU" b="1" dirty="0">
                <a:latin typeface="Arial Narrow" panose="020B0606020202030204" pitchFamily="34" charset="0"/>
              </a:rPr>
              <a:t>правомерно возведенное здание или сооружение является объектом недвижимости, в том числе до регистрации на него права собственности лица, в законном владении которого оно находится</a:t>
            </a:r>
            <a:r>
              <a:rPr lang="ru-RU" dirty="0">
                <a:latin typeface="Arial Narrow" panose="020B0606020202030204" pitchFamily="34" charset="0"/>
              </a:rPr>
              <a:t>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260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965</Words>
  <Application>Microsoft Office PowerPoint</Application>
  <PresentationFormat>Широкоэкранный</PresentationFormat>
  <Paragraphs>96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Times New Roman</vt:lpstr>
      <vt:lpstr>Verdana</vt:lpstr>
      <vt:lpstr>Wingdings</vt:lpstr>
      <vt:lpstr>Тема Office</vt:lpstr>
      <vt:lpstr>Понятие недвижимой вещи </vt:lpstr>
      <vt:lpstr>Статья 130 ГК РФ</vt:lpstr>
      <vt:lpstr>Концептуальные подходы в понятию недвижимости</vt:lpstr>
      <vt:lpstr>Ключевые дела</vt:lpstr>
      <vt:lpstr>Концепция составной вещи</vt:lpstr>
      <vt:lpstr>Концепция составной вещи</vt:lpstr>
      <vt:lpstr>Концепция составной вещи</vt:lpstr>
      <vt:lpstr>Здание как составная часть земельного участка</vt:lpstr>
      <vt:lpstr>Здание как часть земельного участка</vt:lpstr>
      <vt:lpstr>«Горизонтальное разделение»</vt:lpstr>
      <vt:lpstr>Единый недвижимый комплекс</vt:lpstr>
      <vt:lpstr>Реформа вещного права</vt:lpstr>
      <vt:lpstr>Исключения из принципа единого объекта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недвижимой вещи</dc:title>
  <dc:creator>Roman Bevzenko</dc:creator>
  <cp:lastModifiedBy>Oleg</cp:lastModifiedBy>
  <cp:revision>4</cp:revision>
  <dcterms:created xsi:type="dcterms:W3CDTF">2020-09-21T11:39:20Z</dcterms:created>
  <dcterms:modified xsi:type="dcterms:W3CDTF">2020-09-21T12:53:05Z</dcterms:modified>
</cp:coreProperties>
</file>