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5" r:id="rId2"/>
    <p:sldId id="258" r:id="rId3"/>
    <p:sldId id="259" r:id="rId4"/>
    <p:sldId id="277" r:id="rId5"/>
    <p:sldId id="260" r:id="rId6"/>
    <p:sldId id="276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5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13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57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47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6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02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27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07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24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4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32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4237-F9F7-4077-B230-416E68728F40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0D2C-B237-40B8-B6FE-09C0296D2B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60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КУПЛЯ-ПРОДАЖА</a:t>
            </a:r>
            <a:b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Р. Бевзенко, </a:t>
            </a:r>
            <a:r>
              <a:rPr lang="ru-RU" sz="3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к.ю.н</a:t>
            </a:r>
            <a:r>
              <a:rPr lang="ru-RU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ru-R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14760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Предмет договора </a:t>
            </a:r>
            <a:b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и проблема единства судьбы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Предпосылки введения принципа единства судьбы прав на земельный участок и права на здание</a:t>
            </a:r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Вопрос с правом постоянного бессрочного пользования (дело РВ от 11 мая 2010 г. № 82/09, дело Норд-Ост от 23 марта 2010 г. № 11401/09)</a:t>
            </a:r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Вопрос о праве на землю под нежилым зданием (дело ЮИТ №  305-ЭС15-16772)</a:t>
            </a:r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Вопрос о следовании при продаже помещений (дело </a:t>
            </a:r>
            <a:r>
              <a:rPr lang="ru-RU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Солвей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 № 10438/10; дело Попов против </a:t>
            </a:r>
            <a:r>
              <a:rPr lang="ru-RU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Росреестра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 № 307-КГ15-14692)</a:t>
            </a:r>
          </a:p>
          <a:p>
            <a:endParaRPr lang="ru-R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88519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Продавец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Вопрос о наличии права собственности у продавца в момент заключения договора купли-продажи недвижимости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Дело </a:t>
            </a:r>
            <a:r>
              <a:rPr lang="ru-RU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Иш</a:t>
            </a:r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-Тау № 1395/09 от 1 сентября 2009 г.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Дело Алмаз-Антей № 8989/12 от 4 декабря 2012 г.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Правовые позиции ППВАС 54 о будущей недвижимой вещи. Инвестиционные контракты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Особенность продажи будущего земельного участка (№ 4-КГ15-21)</a:t>
            </a:r>
          </a:p>
        </p:txBody>
      </p:sp>
    </p:spTree>
    <p:extLst>
      <p:ext uri="{BB962C8B-B14F-4D97-AF65-F5344CB8AC3E}">
        <p14:creationId xmlns:p14="http://schemas.microsoft.com/office/powerpoint/2010/main" val="79623289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Форма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Простая письменная форма – общее правило. Заключение договора путем составления </a:t>
            </a:r>
            <a:r>
              <a:rPr lang="ru-RU" sz="2800">
                <a:latin typeface="Calibri Light" panose="020F0302020204030204" pitchFamily="34" charset="0"/>
                <a:cs typeface="Calibri Light" panose="020F0302020204030204" pitchFamily="34" charset="0"/>
              </a:rPr>
              <a:t>единого документа</a:t>
            </a:r>
            <a:endParaRPr lang="ru-RU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Нотариальная форма – с долевыми собственниками, несовершеннолетними, доверительное управление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Прежние нормы о государственной регистрации сделки и последствия несоблюдения требования о регистрации сделки.</a:t>
            </a:r>
          </a:p>
        </p:txBody>
      </p:sp>
    </p:spTree>
    <p:extLst>
      <p:ext uri="{BB962C8B-B14F-4D97-AF65-F5344CB8AC3E}">
        <p14:creationId xmlns:p14="http://schemas.microsoft.com/office/powerpoint/2010/main" val="367796085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Проблемы исполнения договора купли-продажи недвижимости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Вопрос о необходимости передачи недвижимой вещи для государственной регистрации перехода права собственности на предмет продажи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Дело Юг-Регион Недвижимость № 5785/11 от 20 сентября 2011 г.</a:t>
            </a:r>
          </a:p>
          <a:p>
            <a:endParaRPr lang="ru-RU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69017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Переход права собственности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Статья 223, 551 ГК РФ – переходит в момент государственной регистрации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Дело Агрофирмы «Солнечная» № 308-ЭС16-12236, покупатель владеет, но не зарегистрирован как собственник – имущество в конкурсной массе продавца;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Дело «Гамма» № 308-ЭС15-12123, продавец зарегистрирован как собственник, есть договор купли-продажи, но нет регистрации перехода – имущество с массе продавца;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Дело </a:t>
            </a:r>
            <a:r>
              <a:rPr lang="ru-RU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Эйдлена</a:t>
            </a:r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№ 78-КГ16-66  - переход это регистрация</a:t>
            </a:r>
          </a:p>
          <a:p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Переход права – </a:t>
            </a:r>
            <a:r>
              <a:rPr lang="ru-RU" sz="28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каузален</a:t>
            </a:r>
            <a:r>
              <a:rPr lang="ru-R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(ст. 218 ГК), то есть, под регистрацией перехода должно быть действительное основание в виде договора</a:t>
            </a:r>
          </a:p>
        </p:txBody>
      </p:sp>
    </p:spTree>
    <p:extLst>
      <p:ext uri="{BB962C8B-B14F-4D97-AF65-F5344CB8AC3E}">
        <p14:creationId xmlns:p14="http://schemas.microsoft.com/office/powerpoint/2010/main" val="318248179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Способы защиты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Ст. 398 ГК РФ и ст. 551 ГК РФ (п. 61 ППВАС 10/22)</a:t>
            </a:r>
          </a:p>
          <a:p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Расторжение договора (п. 65 ППВАС 10/22; дело № 78-КГ17-21)</a:t>
            </a:r>
          </a:p>
          <a:p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Иски о признании права собственности (п. 58 ППВАС 10/22). Дело «</a:t>
            </a:r>
            <a:r>
              <a:rPr lang="ru-RU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Лестехстрой</a:t>
            </a:r>
            <a:r>
              <a:rPr lang="ru-RU" sz="2400">
                <a:latin typeface="Calibri Light" panose="020F0302020204030204" pitchFamily="34" charset="0"/>
                <a:cs typeface="Calibri Light" panose="020F0302020204030204" pitchFamily="34" charset="0"/>
              </a:rPr>
              <a:t>» 305-ЭС20-2700</a:t>
            </a:r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; Дело «Ремонтник» (305-ЭС15-3617)</a:t>
            </a:r>
          </a:p>
          <a:p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Проблема отсутствующего продавца (п. 62 ППВАС 10/22) </a:t>
            </a:r>
          </a:p>
          <a:p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Вопросы «двойных» продаж (п. 61 ППВАС 10/22; 308-ЭС15-16377)</a:t>
            </a:r>
          </a:p>
          <a:p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Продажа </a:t>
            </a:r>
            <a:r>
              <a:rPr lang="ru-RU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несобственником</a:t>
            </a:r>
            <a:r>
              <a:rPr lang="ru-RU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 и ответственность за эвикцию (п. 43 ППВАС 10/22); № 306-ЭС14-929, также п. 83 ПП ВС 25</a:t>
            </a:r>
          </a:p>
          <a:p>
            <a:pPr marL="0" indent="0">
              <a:buNone/>
            </a:pPr>
            <a:endParaRPr lang="ru-RU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39922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420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КУПЛЯ-ПРОДАЖА  Р. Бевзенко, к.ю.н.</vt:lpstr>
      <vt:lpstr>Предмет договора  и проблема единства судьбы</vt:lpstr>
      <vt:lpstr>Продавец</vt:lpstr>
      <vt:lpstr>Форма</vt:lpstr>
      <vt:lpstr>Проблемы исполнения договора купли-продажи недвижимости</vt:lpstr>
      <vt:lpstr>Переход права собственности</vt:lpstr>
      <vt:lpstr>Способы защиты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СДЕЛКИ С НЕДВИЖИМЫМ ИМУЩЕСТВОМ</dc:title>
  <dc:creator>Роман</dc:creator>
  <cp:lastModifiedBy>Roman Bevzenko</cp:lastModifiedBy>
  <cp:revision>14</cp:revision>
  <dcterms:created xsi:type="dcterms:W3CDTF">2016-11-21T05:49:16Z</dcterms:created>
  <dcterms:modified xsi:type="dcterms:W3CDTF">2020-10-02T08:08:28Z</dcterms:modified>
</cp:coreProperties>
</file>