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51678-A1F2-4297-9803-62E0C808B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969E67-5651-4F33-AC16-C225959FA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4DCB1C-F02D-4D79-BB7A-B920CEB1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733857-4E9C-4859-A968-CBDAC384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817078-083A-449E-B60F-17CCD8BC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57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472E7-BF70-43A3-B0A3-BCF5A4304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7C5F82-DC1E-439D-9578-48C633920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54BA39-5694-44BF-B6E4-FACE93E8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890449-E9D8-4F77-8BA9-B4CA0CC9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014D56-D814-400F-A959-04DEFD0F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68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5C5587D-9DE7-475A-BFB0-42ECC7699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094480-0872-46EF-97FA-39C3DBCB9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D3C96D-3C10-49B4-9F62-9503A873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818839-F476-4FF9-BDD6-39071C1E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B5F5BA-273F-4337-BA51-9AB6B9966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22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DB6DB-1993-41FE-B399-E3A8689FB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2C97D2-BD1F-464E-8680-9C5F3343E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565525-D554-4DBB-8A71-1A9160B7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D53F34-680D-43D5-A274-D98E8512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FA51F7-245D-4B72-95BB-EF7E26AC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32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3D878-6A4A-44E1-B6CA-7662F1A55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B75365-3F3E-432F-AC56-D272DECF3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0FCB00-4339-4BF1-B9EA-4A27215E4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13401F-1307-4F6A-8F4D-C0301A04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36B6A1-E732-45CA-9EAB-A3A29C27B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70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0420D-6801-4CF0-8407-AAD68517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37E3E6-2BA3-4751-9166-34D9EB119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9EBFDE-3BD4-4720-AA71-752CB81E7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EC41E7-D2E9-4BBF-9769-1939292BE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5E5402-B029-48F3-94D4-E90E0A3AB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B461C0-C83B-4D6B-85BB-1B9B7308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52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879D6B-9EEB-432A-B8DE-FBA1E378B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CF652-C054-4964-AF2A-B6AFB546B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B89961-2A2C-4978-96C9-B6F01A8B9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870CCF-AD10-4C7D-9B31-EFF9D9A19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F0CCDE-B7F7-4311-A2B7-FEE38734F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CC016B6-46D3-4023-8F7F-4245E323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5A4E8E-F609-41F2-BD13-89BC5FCD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A9D1DA-8F25-4856-8289-3DB4635F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60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0A096-C775-4C35-80E9-CE8B4C7C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6D2AEBE-DF4A-4B66-A2AE-1899570A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79F902-D575-461A-B10D-53670C73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D12843-8E60-4FF3-B4D6-E0EB0095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67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EFEB8E5-B2AA-4EAB-A8F0-4EBC1872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2426620-9080-4175-841A-0EB0F23A4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27F9E7-A210-4DDB-B095-E379814E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74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C8A17-7E7F-4B94-A422-5035DAE0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F8411D-6CC6-4999-8A3C-8306C192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5C8CAE-6BE5-4F64-B757-8112DDF62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0A286E-EEF6-4CD2-BD07-2FD8E33E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75999E-8A53-4EC7-8642-6D37DA67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B928A1-01C5-45E0-8BD2-82CA058F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67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FC08F-5C99-4301-91F6-EE560CBA3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E659FE-45E1-4D00-8198-E3A3239A3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E0D7BD-B492-42E7-B05D-1628EE2B3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298FC1-F2D0-4C14-954E-32009A0A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2337D0-75DA-4837-B62B-3CA32A232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8705E8-3E25-4304-9C4A-C1EEE665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3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3B717-BABD-4E82-AF36-1A1B04220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B6078C-FB9D-4FE6-B736-BED52FE54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B46498-0869-479E-9C51-26A8BA2CF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1EEC0-6E96-4397-9FC7-9489833AEFF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B1CB7B-3081-4BDC-8BA8-1FB2F3FEC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A40CFD-9329-49A1-A4E1-604810D5F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A37E-FAEE-495C-AE06-0A509D549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52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A22E4-14AB-462A-83F2-ED91C4A11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Государственная регистрация недвижимости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FA6EDB-D06C-4499-BCCF-DA3DDBBE6C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Роман Бевзенко, </a:t>
            </a:r>
            <a:r>
              <a:rPr lang="ru-RU" dirty="0" err="1"/>
              <a:t>к.ю.н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567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EBF78-35C7-4C9A-93D7-DC8937D0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D44BEA-6D7D-4C90-8023-256521E9A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В России – негативная регистрационная система, п. 6 ст. 8.1 ГК РФ с защитой добросовестного приобретателя (ст. 223, 302 ГК РФ) или залогодержателя (ст. 335 ГК РФ)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67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FAE9A-C051-40AE-B69A-98BB1990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Принципы регистрационной системы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1E1847-E998-4213-96A5-0A4EAB82F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Принцип обязательности записи для целей возникновения права (принцип внесения);</a:t>
            </a:r>
          </a:p>
          <a:p>
            <a:r>
              <a:rPr lang="ru-RU" dirty="0">
                <a:latin typeface="Arial Narrow" panose="020B0606020202030204" pitchFamily="34" charset="0"/>
              </a:rPr>
              <a:t>Принцип </a:t>
            </a:r>
            <a:r>
              <a:rPr lang="ru-RU" dirty="0" err="1">
                <a:latin typeface="Arial Narrow" panose="020B0606020202030204" pitchFamily="34" charset="0"/>
              </a:rPr>
              <a:t>легалитета</a:t>
            </a:r>
            <a:r>
              <a:rPr lang="ru-RU" dirty="0">
                <a:latin typeface="Arial Narrow" panose="020B0606020202030204" pitchFamily="34" charset="0"/>
              </a:rPr>
              <a:t>;</a:t>
            </a:r>
          </a:p>
          <a:p>
            <a:r>
              <a:rPr lang="ru-RU" dirty="0">
                <a:latin typeface="Arial Narrow" panose="020B0606020202030204" pitchFamily="34" charset="0"/>
              </a:rPr>
              <a:t>Принцип открытости реестра</a:t>
            </a:r>
          </a:p>
          <a:p>
            <a:r>
              <a:rPr lang="ru-RU" dirty="0">
                <a:latin typeface="Arial Narrow" panose="020B0606020202030204" pitchFamily="34" charset="0"/>
              </a:rPr>
              <a:t>Принцип публичной достоверности реестра</a:t>
            </a:r>
          </a:p>
          <a:p>
            <a:r>
              <a:rPr lang="ru-RU" dirty="0">
                <a:latin typeface="Arial Narrow" panose="020B0606020202030204" pitchFamily="34" charset="0"/>
              </a:rPr>
              <a:t>Принцип специалитета;</a:t>
            </a:r>
          </a:p>
          <a:p>
            <a:r>
              <a:rPr lang="ru-RU" dirty="0">
                <a:latin typeface="Arial Narrow" panose="020B0606020202030204" pitchFamily="34" charset="0"/>
              </a:rPr>
              <a:t>Принцип старшинства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644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1A838B-57D4-4718-A482-4B2D996D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внесения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535A6A-739D-4FD8-A0A0-3B7BA067E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Пункт 2 ст. 8.1 ГК РФ: права подлежащие регистрации возникают с момента регистрации.</a:t>
            </a:r>
          </a:p>
          <a:p>
            <a:r>
              <a:rPr lang="ru-RU" dirty="0">
                <a:latin typeface="Arial Narrow" panose="020B0606020202030204" pitchFamily="34" charset="0"/>
              </a:rPr>
              <a:t>Ст. 219 ГК РФ (принцип внесения в отношении вновь построенных объектов) (см. ППВАС № 4464/12);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4441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165C3-CB21-426D-9D49-FC550AC6D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внесения: п. 60 ПП10/22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47544E-67F7-4144-86CE-BB2E2EE6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«После передачи владения недвижимым имуществом покупателю, но до государственной регистрации права собственности покупатель является законным владельцем этого имущества и имеет право на защиту своего владения на основании статьи 305 ГК РФ. В то же время покупатель не вправе распоряжаться полученным им во владение имуществом, </a:t>
            </a:r>
            <a:r>
              <a:rPr lang="ru-RU" u="sng" dirty="0">
                <a:solidFill>
                  <a:srgbClr val="FF0000"/>
                </a:solidFill>
                <a:latin typeface="Arial Narrow" panose="020B0606020202030204" pitchFamily="34" charset="0"/>
              </a:rPr>
              <a:t>поскольку право собственности на это имущество до момента государственной регистрации сохраняется за продавцом</a:t>
            </a:r>
            <a:r>
              <a:rPr lang="ru-RU" dirty="0">
                <a:latin typeface="Arial Narrow" panose="020B0606020202030204" pitchFamily="34" charset="0"/>
              </a:rPr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696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8411BE-B4A9-4CC3-8892-78DB4AB7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внесения: п. 3 ПП 25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826CDC-4C3C-466B-A728-CFCCEC3C2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«Для лиц, не являющихся сторонами сделки и не участвовавших в деле, считается, что подлежащие государственной регистрации права на имущество возникают, изменяются и прекращаются с момента внесения соответствующей записи в государственный реестр, а не в момент совершения или фактического исполнения сделки либо вступления в законную силу судебного решения, на основании которых возникают, изменяются или прекращаются такие права (пункт 2 статьи 8.1, пункт 2 статьи 551 ГК РФ). 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При этом с момента возникновения соответствующего основания для государственной регистрации права стороны такой сделки или лица, участвовавшие в деле, в результате рассмотрения которого принято названное судебное решение, 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</a:rPr>
              <a:t>не вправе в отношениях между собой </a:t>
            </a:r>
            <a:r>
              <a:rPr lang="ru-RU" u="sng" dirty="0">
                <a:solidFill>
                  <a:srgbClr val="FF0000"/>
                </a:solidFill>
                <a:latin typeface="Arial Narrow" panose="020B0606020202030204" pitchFamily="34" charset="0"/>
              </a:rPr>
              <a:t>недобросовестно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</a:rPr>
              <a:t> ссылаться на отсутствие в государственном реестре записи об этом праве</a:t>
            </a:r>
            <a:r>
              <a:rPr lang="ru-RU" dirty="0">
                <a:latin typeface="Arial Narrow" panose="020B0606020202030204" pitchFamily="34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401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C0DA87-DEB9-49BD-96FB-45719A5E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внесения. Практика ВС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27FDD3-441D-405E-BDA7-8D1F3C527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indent="-611188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</a:rPr>
              <a:t>дело о незарегистрированной гостинице № 306-ЭС17-3016(2)</a:t>
            </a:r>
          </a:p>
          <a:p>
            <a:pPr marL="720725" indent="-611188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</a:rPr>
              <a:t>дела о собственности и банкротстве владеющего покупателя №№ 308-ЭС16-12236, 308-ЭС15-12123;</a:t>
            </a:r>
          </a:p>
          <a:p>
            <a:pPr marL="720725" indent="-611188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</a:rPr>
              <a:t>дело о признании права собственности на предмет купли-продажи № 304-ЭС15-18474;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695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E7A0F-8735-4B23-94A4-AAEA6703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Исключения из принципа внесения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D179CD-B470-4EE3-BEAD-67186E36E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0674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Права, подлежащие регистрации, возникают с момента регистрации, 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</a:rPr>
              <a:t>если иное не предусмотрено законом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Наследование;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Реорганизация юридических лиц;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Приобретение имущества в кооперативе;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Приобретательная давность;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Супружеская собственность;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Статья 3.1 Водного </a:t>
            </a:r>
            <a:r>
              <a:rPr lang="ru-RU" dirty="0" err="1">
                <a:latin typeface="Arial Narrow" panose="020B0606020202030204" pitchFamily="34" charset="0"/>
              </a:rPr>
              <a:t>зако</a:t>
            </a:r>
            <a:r>
              <a:rPr lang="en-US" dirty="0">
                <a:latin typeface="Arial Narrow" panose="020B0606020202030204" pitchFamily="34" charset="0"/>
              </a:rPr>
              <a:t>y</a:t>
            </a:r>
            <a:r>
              <a:rPr lang="ru-RU" dirty="0">
                <a:latin typeface="Arial Narrow" panose="020B0606020202030204" pitchFamily="34" charset="0"/>
              </a:rPr>
              <a:t>а к ЗК (№ 2178/11);78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Ликвидационная квота (78-КГ17-46)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Приобретение земельного участка под многоквартирным домом</a:t>
            </a:r>
            <a:r>
              <a:rPr lang="en-US" dirty="0">
                <a:latin typeface="Arial Narrow" panose="020B0606020202030204" pitchFamily="34" charset="0"/>
              </a:rPr>
              <a:t> (</a:t>
            </a:r>
            <a:r>
              <a:rPr lang="ru-RU" dirty="0">
                <a:latin typeface="Arial Narrow" panose="020B0606020202030204" pitchFamily="34" charset="0"/>
              </a:rPr>
              <a:t>№ 305-КГ16-10570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r>
              <a:rPr lang="ru-RU" dirty="0">
                <a:latin typeface="Arial Narrow" panose="020B0606020202030204" pitchFamily="34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Переход ипотеки при уступке долга (п. 14 ППВАС 10)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Передача госимущества в АО при приватизации (№ 303-ЭС18-26243)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Право члена семьи собственника пользоваться жилым помещением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Принцип единства судьбы (ст. 552 ГК РФ)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Гибель здания/сооружения/помещения/машиноместа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Прекращение ипотеки при прекращении долга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Приобретение застройщиком права собственности на квартиры в построенном доме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Материнский капитал (№ </a:t>
            </a:r>
            <a:r>
              <a:rPr lang="en-US" dirty="0">
                <a:latin typeface="Arial Narrow" panose="020B0606020202030204" pitchFamily="34" charset="0"/>
              </a:rPr>
              <a:t>18-</a:t>
            </a:r>
            <a:r>
              <a:rPr lang="ru-RU" dirty="0">
                <a:latin typeface="Arial Narrow" panose="020B0606020202030204" pitchFamily="34" charset="0"/>
              </a:rPr>
              <a:t>КГ15-224)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Выдача ценной бумаги, удостоверяющей право на недвижимое имущество (закладная, пай) ( № 46-кг19-4)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923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52E22-3BAA-4A29-9016-11954EE7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Публичная достоверность реестра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FB907-B610-4B53-8452-4A06130D8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Способ устранения действия достоверности реестра – это отметки реестра о возражениях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П. 7 ст. 8.1 ГК РФ </a:t>
            </a: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«В отношении зарегистрированного права в государственный реестр может быть внесена в порядке, установленном законом, отметка о возражении лица, соответствующее право которого было зарегистрировано ранее. Если в течение трех месяцев со дня внесения в государственный реестр отметки о возражении в отношении зарегистрированного права лицо, по заявлению которого она внесена, не оспорило зарегистрированное право в суде, отметка о возражении аннулируется. В этом случае повторное внесение отметки о возражении указанного лица не допускается. </a:t>
            </a:r>
          </a:p>
          <a:p>
            <a:pPr marL="109728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 Narrow" panose="020B0606020202030204" pitchFamily="34" charset="0"/>
              </a:rPr>
              <a:t>Лицо, оспаривающее зарегистрированное право в суде, вправе требовать внесения в государственный реестр отметки о наличии судебного спора в отношении этого права».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1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C35900-B0CC-472B-9E6E-22EA2DEAF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Регистрационная система. Регистрация сделок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95806B-5F48-4C53-9784-8E13733B1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Arial Narrow" panose="020B0606020202030204" pitchFamily="34" charset="0"/>
              </a:rPr>
              <a:t>Проблема </a:t>
            </a:r>
            <a:r>
              <a:rPr lang="ru-RU" sz="2800" dirty="0" err="1">
                <a:latin typeface="Arial Narrow" panose="020B0606020202030204" pitchFamily="34" charset="0"/>
              </a:rPr>
              <a:t>заключенности</a:t>
            </a:r>
            <a:r>
              <a:rPr lang="ru-RU" sz="2800" dirty="0">
                <a:latin typeface="Arial Narrow" panose="020B0606020202030204" pitchFamily="34" charset="0"/>
              </a:rPr>
              <a:t> договора без его регистрации;</a:t>
            </a:r>
          </a:p>
          <a:p>
            <a:r>
              <a:rPr lang="ru-RU" sz="2800" dirty="0">
                <a:latin typeface="Arial Narrow" panose="020B0606020202030204" pitchFamily="34" charset="0"/>
              </a:rPr>
              <a:t>Доктрина </a:t>
            </a:r>
            <a:r>
              <a:rPr lang="ru-RU" sz="2800" dirty="0" err="1">
                <a:latin typeface="Arial Narrow" panose="020B0606020202030204" pitchFamily="34" charset="0"/>
              </a:rPr>
              <a:t>непротивопоставимости</a:t>
            </a:r>
            <a:r>
              <a:rPr lang="ru-RU" sz="2800" dirty="0">
                <a:latin typeface="Arial Narrow" panose="020B0606020202030204" pitchFamily="34" charset="0"/>
              </a:rPr>
              <a:t> (дело Восточный лесной порт № 4905/11, дело Абрамовой № 15510/12, пленум ВАС РФ по аренде № 73, п. 14, реформа ГК и п. 3 ст. 433);</a:t>
            </a:r>
          </a:p>
          <a:p>
            <a:r>
              <a:rPr lang="ru-RU" sz="2800" dirty="0">
                <a:latin typeface="Arial Narrow" panose="020B0606020202030204" pitchFamily="34" charset="0"/>
              </a:rPr>
              <a:t>Доктрина </a:t>
            </a:r>
            <a:r>
              <a:rPr lang="ru-RU" sz="2800" dirty="0" err="1">
                <a:latin typeface="Arial Narrow" panose="020B0606020202030204" pitchFamily="34" charset="0"/>
              </a:rPr>
              <a:t>непротивопоставимости</a:t>
            </a:r>
            <a:r>
              <a:rPr lang="ru-RU" sz="2800" dirty="0">
                <a:latin typeface="Arial Narrow" panose="020B0606020202030204" pitchFamily="34" charset="0"/>
              </a:rPr>
              <a:t> в ВС № 309-ЭС16-14273; № 307-ЭС17-23678)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84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09A94-5F29-4D57-9486-F70434EE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регистрировать недвижимость?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88F869-0483-4293-A165-DB2F7086F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Частноправовая цель регистрации:</a:t>
            </a:r>
            <a:b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</a:br>
            <a:endParaRPr lang="ru-RU" sz="2800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446088" indent="-446088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(а)	снижение издержек покупателей или залогодержателей при проверке титулов (</a:t>
            </a:r>
            <a:r>
              <a:rPr lang="ru-RU" sz="2800" i="1" dirty="0" err="1">
                <a:latin typeface="Arial Narrow" panose="020B0606020202030204" pitchFamily="34" charset="0"/>
                <a:cs typeface="Calibri Light" panose="020F0302020204030204" pitchFamily="34" charset="0"/>
              </a:rPr>
              <a:t>легитимационная</a:t>
            </a:r>
            <a:r>
              <a:rPr lang="ru-RU" sz="2800" i="1" dirty="0">
                <a:latin typeface="Arial Narrow" panose="020B0606020202030204" pitchFamily="34" charset="0"/>
                <a:cs typeface="Calibri Light" panose="020F0302020204030204" pitchFamily="34" charset="0"/>
              </a:rPr>
              <a:t> цель)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;</a:t>
            </a:r>
          </a:p>
          <a:p>
            <a:pPr marL="446088" indent="-446088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b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	создание системы компенсаций приобретателям/залогодержателям при истребовании недвижимости (</a:t>
            </a:r>
            <a:r>
              <a:rPr lang="ru-RU" sz="2800" i="1" dirty="0">
                <a:latin typeface="Arial Narrow" panose="020B0606020202030204" pitchFamily="34" charset="0"/>
                <a:cs typeface="Calibri Light" panose="020F0302020204030204" pitchFamily="34" charset="0"/>
              </a:rPr>
              <a:t>компенсационная цель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933FD-DDE2-4815-9FE3-807C08F2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регистрировать недвижимость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CF8B0F-4C2C-408D-A000-6186F95B5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Компенсационная цель достигается:</a:t>
            </a:r>
            <a:b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</a:br>
            <a:endParaRPr lang="ru-RU" sz="2800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446088" indent="-446088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(а)	при помощи института «внутри» регистрационной системы;</a:t>
            </a:r>
          </a:p>
          <a:p>
            <a:pPr marL="446088" indent="-446088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b)	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при помощи внешнего института (нотариат, страхование);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40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EDE22-4DE0-42A4-9D4A-55B4E084B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</a:t>
            </a:r>
            <a:r>
              <a:rPr lang="ru-RU" dirty="0" err="1"/>
              <a:t>регистировать</a:t>
            </a:r>
            <a:r>
              <a:rPr lang="ru-RU" dirty="0"/>
              <a:t> недвижимость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F456ED-43AC-41CF-AD87-0ACE9123E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Что регистрировать?</a:t>
            </a:r>
          </a:p>
          <a:p>
            <a:pPr marL="0" indent="0">
              <a:buNone/>
              <a:defRPr/>
            </a:pPr>
            <a:endParaRPr lang="ru-RU" sz="2800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536575" indent="-536575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a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 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	сделки с недвижимостью (</a:t>
            </a:r>
            <a:r>
              <a:rPr lang="ru-RU" sz="2800" i="1" dirty="0" err="1">
                <a:latin typeface="Arial Narrow" panose="020B0606020202030204" pitchFamily="34" charset="0"/>
                <a:cs typeface="Calibri Light" panose="020F0302020204030204" pitchFamily="34" charset="0"/>
              </a:rPr>
              <a:t>транскрипционно-инскрипционная</a:t>
            </a:r>
            <a:r>
              <a:rPr lang="ru-RU" sz="2800" i="1" dirty="0">
                <a:latin typeface="Arial Narrow" panose="020B0606020202030204" pitchFamily="34" charset="0"/>
                <a:cs typeface="Calibri Light" panose="020F0302020204030204" pitchFamily="34" charset="0"/>
              </a:rPr>
              <a:t> система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 или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 </a:t>
            </a:r>
          </a:p>
          <a:p>
            <a:pPr marL="536575" indent="-536575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b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 	права на недвижимости (</a:t>
            </a:r>
            <a:r>
              <a:rPr lang="ru-RU" sz="2800" i="1" dirty="0">
                <a:latin typeface="Arial Narrow" panose="020B0606020202030204" pitchFamily="34" charset="0"/>
                <a:cs typeface="Calibri Light" panose="020F0302020204030204" pitchFamily="34" charset="0"/>
              </a:rPr>
              <a:t>система поземельных книг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93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E5B4D-8191-4474-B36C-0E55A906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Регистрация сделок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A35776-2E8F-4019-9D34-F5B9502CB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Если регистрируются сделки, то как связана регистрация и эффект сделки</a:t>
            </a:r>
          </a:p>
          <a:p>
            <a:pPr marL="0" indent="0">
              <a:buNone/>
              <a:defRPr/>
            </a:pPr>
            <a:endParaRPr lang="ru-RU" sz="2800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536575" indent="-536575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a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 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без регистрации нет сделки вообще (</a:t>
            </a:r>
            <a:r>
              <a:rPr lang="ru-RU" sz="2800" i="1" dirty="0">
                <a:latin typeface="Arial Narrow" panose="020B0606020202030204" pitchFamily="34" charset="0"/>
                <a:cs typeface="Calibri Light" panose="020F0302020204030204" pitchFamily="34" charset="0"/>
              </a:rPr>
              <a:t>конститутивная система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  <a:endParaRPr lang="en-US" sz="2800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536575" indent="-536575">
              <a:buNone/>
              <a:defRPr/>
            </a:pP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b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 без регистрации нет сделки для третьих лиц (</a:t>
            </a:r>
            <a:r>
              <a:rPr lang="ru-RU" sz="2800" i="1" dirty="0" err="1">
                <a:latin typeface="Arial Narrow" panose="020B0606020202030204" pitchFamily="34" charset="0"/>
                <a:cs typeface="Calibri Light" panose="020F0302020204030204" pitchFamily="34" charset="0"/>
              </a:rPr>
              <a:t>деклараторная</a:t>
            </a:r>
            <a:r>
              <a:rPr lang="ru-RU" sz="2800" i="1" dirty="0">
                <a:latin typeface="Arial Narrow" panose="020B0606020202030204" pitchFamily="34" charset="0"/>
                <a:cs typeface="Calibri Light" panose="020F0302020204030204" pitchFamily="34" charset="0"/>
              </a:rPr>
              <a:t> система</a:t>
            </a:r>
            <a:r>
              <a:rPr lang="ru-RU" sz="2800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80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16941-D69E-4532-B392-3D8148A2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Регистрация прав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57784F-D073-417B-8BDE-4709EF465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Если регистрируются права, то как связана регистрация и возникновение права?</a:t>
            </a:r>
          </a:p>
          <a:p>
            <a:pPr marL="0" indent="0">
              <a:buNone/>
              <a:defRPr/>
            </a:pPr>
            <a:endParaRPr lang="ru-RU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536575" indent="-536575">
              <a:lnSpc>
                <a:spcPct val="120000"/>
              </a:lnSpc>
              <a:buNone/>
              <a:defRPr/>
            </a:pP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dirty="0">
                <a:latin typeface="Arial Narrow" panose="020B0606020202030204" pitchFamily="34" charset="0"/>
                <a:cs typeface="Calibri Light" panose="020F0302020204030204" pitchFamily="34" charset="0"/>
              </a:rPr>
              <a:t>a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  <a:r>
              <a:rPr lang="en-US" dirty="0">
                <a:latin typeface="Arial Narrow" panose="020B0606020202030204" pitchFamily="34" charset="0"/>
                <a:cs typeface="Calibri Light" panose="020F0302020204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	без регистрации право не возникает</a:t>
            </a:r>
            <a:r>
              <a:rPr lang="en-US" dirty="0">
                <a:latin typeface="Arial Narrow" panose="020B0606020202030204" pitchFamily="34" charset="0"/>
                <a:cs typeface="Calibri Light" panose="020F0302020204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ru-RU" i="1" dirty="0">
                <a:latin typeface="Arial Narrow" panose="020B0606020202030204" pitchFamily="34" charset="0"/>
                <a:cs typeface="Calibri Light" panose="020F0302020204030204" pitchFamily="34" charset="0"/>
              </a:rPr>
              <a:t>конститутивная система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  <a:endParaRPr lang="en-US" dirty="0">
              <a:latin typeface="Arial Narrow" panose="020B0606020202030204" pitchFamily="34" charset="0"/>
              <a:cs typeface="Calibri Light" panose="020F0302020204030204" pitchFamily="34" charset="0"/>
            </a:endParaRPr>
          </a:p>
          <a:p>
            <a:pPr marL="536575" indent="-536575">
              <a:lnSpc>
                <a:spcPct val="120000"/>
              </a:lnSpc>
              <a:buNone/>
              <a:defRPr/>
            </a:pP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(</a:t>
            </a:r>
            <a:r>
              <a:rPr lang="en-US" dirty="0">
                <a:latin typeface="Arial Narrow" panose="020B0606020202030204" pitchFamily="34" charset="0"/>
                <a:cs typeface="Calibri Light" panose="020F0302020204030204" pitchFamily="34" charset="0"/>
              </a:rPr>
              <a:t>b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) 	право возникает без регистрации, но оно не </a:t>
            </a:r>
            <a:r>
              <a:rPr lang="ru-RU" dirty="0" err="1">
                <a:latin typeface="Arial Narrow" panose="020B0606020202030204" pitchFamily="34" charset="0"/>
                <a:cs typeface="Calibri Light" panose="020F0302020204030204" pitchFamily="34" charset="0"/>
              </a:rPr>
              <a:t>противопоставимо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 третьим добросовестным лицам (</a:t>
            </a:r>
            <a:r>
              <a:rPr lang="ru-RU" i="1" dirty="0" err="1">
                <a:latin typeface="Arial Narrow" panose="020B0606020202030204" pitchFamily="34" charset="0"/>
                <a:cs typeface="Calibri Light" panose="020F0302020204030204" pitchFamily="34" charset="0"/>
              </a:rPr>
              <a:t>деклараторная</a:t>
            </a:r>
            <a:r>
              <a:rPr lang="ru-RU" i="1" dirty="0">
                <a:latin typeface="Arial Narrow" panose="020B0606020202030204" pitchFamily="34" charset="0"/>
                <a:cs typeface="Calibri Light" panose="020F0302020204030204" pitchFamily="34" charset="0"/>
              </a:rPr>
              <a:t> система</a:t>
            </a:r>
            <a:r>
              <a:rPr lang="ru-RU" dirty="0">
                <a:latin typeface="Arial Narrow" panose="020B0606020202030204" pitchFamily="34" charset="0"/>
                <a:cs typeface="Calibri Light" panose="020F0302020204030204" pitchFamily="34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90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B23A4-3675-4229-BFE8-8EA569A6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Регистрационная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36910E-965D-4AE6-A63D-2FF690A29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 Narrow" panose="020B0606020202030204" pitchFamily="34" charset="0"/>
              </a:rPr>
              <a:t>негативная регистрационная система (запись создает право только при наличии действительного основания);</a:t>
            </a:r>
          </a:p>
          <a:p>
            <a:r>
              <a:rPr lang="ru-RU" dirty="0">
                <a:latin typeface="Arial Narrow" panose="020B0606020202030204" pitchFamily="34" charset="0"/>
              </a:rPr>
              <a:t>позитивная регистрационная система (запись создает право и при недействительности основания)</a:t>
            </a:r>
          </a:p>
          <a:p>
            <a:endParaRPr lang="ru-RU" dirty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719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6C75EB-8287-4E07-B90F-5F860142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Негативная регистрационная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5A24CF-C342-4FB8-BD43-6F8B9CDC4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0DA7784D-6B2E-44CE-B1BD-44F002B83EFC}"/>
              </a:ext>
            </a:extLst>
          </p:cNvPr>
          <p:cNvSpPr/>
          <p:nvPr/>
        </p:nvSpPr>
        <p:spPr>
          <a:xfrm>
            <a:off x="2425785" y="1943501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А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ADBF868-24B7-4C08-A27F-049BE96BE33E}"/>
              </a:ext>
            </a:extLst>
          </p:cNvPr>
          <p:cNvSpPr txBox="1">
            <a:spLocks/>
          </p:cNvSpPr>
          <p:nvPr/>
        </p:nvSpPr>
        <p:spPr>
          <a:xfrm>
            <a:off x="6890281" y="4506783"/>
            <a:ext cx="2674640" cy="1354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ru-RU" sz="6000"/>
              <a:t>С</a:t>
            </a:r>
            <a:endParaRPr lang="ru-RU" sz="6000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685A1D7-9969-42A2-94BD-98B20CE50E69}"/>
              </a:ext>
            </a:extLst>
          </p:cNvPr>
          <p:cNvSpPr/>
          <p:nvPr/>
        </p:nvSpPr>
        <p:spPr>
          <a:xfrm>
            <a:off x="2425785" y="4643801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В</a:t>
            </a:r>
            <a:endParaRPr lang="ru-RU" dirty="0"/>
          </a:p>
        </p:txBody>
      </p:sp>
      <p:sp>
        <p:nvSpPr>
          <p:cNvPr id="7" name="Стрелка вправо с вырезом 6">
            <a:extLst>
              <a:ext uri="{FF2B5EF4-FFF2-40B4-BE49-F238E27FC236}">
                <a16:creationId xmlns:a16="http://schemas.microsoft.com/office/drawing/2014/main" id="{CA2A3D27-7A4D-4B10-9F2C-6D730528CC4A}"/>
              </a:ext>
            </a:extLst>
          </p:cNvPr>
          <p:cNvSpPr/>
          <p:nvPr/>
        </p:nvSpPr>
        <p:spPr>
          <a:xfrm>
            <a:off x="4514017" y="4941545"/>
            <a:ext cx="1944216" cy="484632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>
            <a:extLst>
              <a:ext uri="{FF2B5EF4-FFF2-40B4-BE49-F238E27FC236}">
                <a16:creationId xmlns:a16="http://schemas.microsoft.com/office/drawing/2014/main" id="{F6C023D2-86E6-4843-88C1-30CD8E83DE69}"/>
              </a:ext>
            </a:extLst>
          </p:cNvPr>
          <p:cNvSpPr/>
          <p:nvPr/>
        </p:nvSpPr>
        <p:spPr>
          <a:xfrm rot="5400000">
            <a:off x="2609517" y="3569681"/>
            <a:ext cx="1288720" cy="484632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с вырезом 8">
            <a:extLst>
              <a:ext uri="{FF2B5EF4-FFF2-40B4-BE49-F238E27FC236}">
                <a16:creationId xmlns:a16="http://schemas.microsoft.com/office/drawing/2014/main" id="{792A1FDB-AAFF-4178-BB19-421345307E9D}"/>
              </a:ext>
            </a:extLst>
          </p:cNvPr>
          <p:cNvSpPr/>
          <p:nvPr/>
        </p:nvSpPr>
        <p:spPr>
          <a:xfrm rot="1525799">
            <a:off x="4666417" y="3181711"/>
            <a:ext cx="1944216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1890EF-ECA3-45B0-B270-A4C76D80C53B}"/>
              </a:ext>
            </a:extLst>
          </p:cNvPr>
          <p:cNvSpPr txBox="1"/>
          <p:nvPr/>
        </p:nvSpPr>
        <p:spPr>
          <a:xfrm>
            <a:off x="4869201" y="5722491"/>
            <a:ext cx="123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продажа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466819-F4E9-41B5-854C-FB3ABA8A755D}"/>
              </a:ext>
            </a:extLst>
          </p:cNvPr>
          <p:cNvSpPr txBox="1"/>
          <p:nvPr/>
        </p:nvSpPr>
        <p:spPr>
          <a:xfrm rot="1475551">
            <a:off x="4979559" y="2603092"/>
            <a:ext cx="254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виндикация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D2182-48E3-4657-95F9-ACF16F3E42CA}"/>
              </a:ext>
            </a:extLst>
          </p:cNvPr>
          <p:cNvSpPr txBox="1"/>
          <p:nvPr/>
        </p:nvSpPr>
        <p:spPr>
          <a:xfrm>
            <a:off x="7610361" y="2483561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С – не собственник, он может защищаться лишь по ст. 302 ГК РФ</a:t>
            </a:r>
          </a:p>
        </p:txBody>
      </p:sp>
    </p:spTree>
    <p:extLst>
      <p:ext uri="{BB962C8B-B14F-4D97-AF65-F5344CB8AC3E}">
        <p14:creationId xmlns:p14="http://schemas.microsoft.com/office/powerpoint/2010/main" val="231696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9D916-00BD-4BFF-A582-406739A2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Позитивная регистрационная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B95EB6-0BA0-404D-82A8-464749236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488AE9B8-9AF0-4485-94EC-62A5402A65E1}"/>
              </a:ext>
            </a:extLst>
          </p:cNvPr>
          <p:cNvSpPr/>
          <p:nvPr/>
        </p:nvSpPr>
        <p:spPr>
          <a:xfrm>
            <a:off x="2135802" y="2028641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А</a:t>
            </a:r>
            <a:endParaRPr lang="ru-RU" dirty="0"/>
          </a:p>
        </p:txBody>
      </p:sp>
      <p:sp>
        <p:nvSpPr>
          <p:cNvPr id="14" name="Объект 4">
            <a:extLst>
              <a:ext uri="{FF2B5EF4-FFF2-40B4-BE49-F238E27FC236}">
                <a16:creationId xmlns:a16="http://schemas.microsoft.com/office/drawing/2014/main" id="{C7B13A96-B9F0-448B-815E-8A95AE3C6DB6}"/>
              </a:ext>
            </a:extLst>
          </p:cNvPr>
          <p:cNvSpPr txBox="1">
            <a:spLocks/>
          </p:cNvSpPr>
          <p:nvPr/>
        </p:nvSpPr>
        <p:spPr>
          <a:xfrm>
            <a:off x="6600830" y="4591923"/>
            <a:ext cx="2674640" cy="1354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ru-RU" sz="6000"/>
              <a:t>С</a:t>
            </a:r>
            <a:endParaRPr lang="ru-RU" sz="6000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B2759A5A-ECA0-4C15-AD3A-381CACECC011}"/>
              </a:ext>
            </a:extLst>
          </p:cNvPr>
          <p:cNvSpPr/>
          <p:nvPr/>
        </p:nvSpPr>
        <p:spPr>
          <a:xfrm>
            <a:off x="2136334" y="4728941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В</a:t>
            </a:r>
            <a:endParaRPr lang="ru-RU" dirty="0"/>
          </a:p>
        </p:txBody>
      </p:sp>
      <p:sp>
        <p:nvSpPr>
          <p:cNvPr id="16" name="Стрелка вправо с вырезом 6">
            <a:extLst>
              <a:ext uri="{FF2B5EF4-FFF2-40B4-BE49-F238E27FC236}">
                <a16:creationId xmlns:a16="http://schemas.microsoft.com/office/drawing/2014/main" id="{07EE21CB-68BC-4046-B90C-E266EC046B45}"/>
              </a:ext>
            </a:extLst>
          </p:cNvPr>
          <p:cNvSpPr/>
          <p:nvPr/>
        </p:nvSpPr>
        <p:spPr>
          <a:xfrm>
            <a:off x="4224566" y="5026685"/>
            <a:ext cx="1944216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с вырезом 7">
            <a:extLst>
              <a:ext uri="{FF2B5EF4-FFF2-40B4-BE49-F238E27FC236}">
                <a16:creationId xmlns:a16="http://schemas.microsoft.com/office/drawing/2014/main" id="{C7DC8463-D65A-4845-BDBB-8CF8228EBFEE}"/>
              </a:ext>
            </a:extLst>
          </p:cNvPr>
          <p:cNvSpPr/>
          <p:nvPr/>
        </p:nvSpPr>
        <p:spPr>
          <a:xfrm rot="5400000">
            <a:off x="2320066" y="3654821"/>
            <a:ext cx="1288720" cy="484632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с вырезом 8">
            <a:extLst>
              <a:ext uri="{FF2B5EF4-FFF2-40B4-BE49-F238E27FC236}">
                <a16:creationId xmlns:a16="http://schemas.microsoft.com/office/drawing/2014/main" id="{1A4509C2-3C91-45B6-92B1-EB9F30B405EA}"/>
              </a:ext>
            </a:extLst>
          </p:cNvPr>
          <p:cNvSpPr/>
          <p:nvPr/>
        </p:nvSpPr>
        <p:spPr>
          <a:xfrm rot="1525799">
            <a:off x="4376966" y="3266851"/>
            <a:ext cx="1944216" cy="484632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A2D589-45E1-4A6B-A4A8-1CF51E45FC77}"/>
              </a:ext>
            </a:extLst>
          </p:cNvPr>
          <p:cNvSpPr txBox="1"/>
          <p:nvPr/>
        </p:nvSpPr>
        <p:spPr>
          <a:xfrm>
            <a:off x="4579750" y="5807631"/>
            <a:ext cx="123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продажа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93481E-62CE-4F5C-98FE-7C769FFEB1D6}"/>
              </a:ext>
            </a:extLst>
          </p:cNvPr>
          <p:cNvSpPr txBox="1"/>
          <p:nvPr/>
        </p:nvSpPr>
        <p:spPr>
          <a:xfrm rot="1475551">
            <a:off x="4690108" y="2688232"/>
            <a:ext cx="254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виндикация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2BBC26-2EFF-4F32-9DB9-77931B0B1CE6}"/>
              </a:ext>
            </a:extLst>
          </p:cNvPr>
          <p:cNvSpPr txBox="1"/>
          <p:nvPr/>
        </p:nvSpPr>
        <p:spPr>
          <a:xfrm>
            <a:off x="7320910" y="2568701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С –собственник, А не может истребовать, так как он не имеет права на имущество</a:t>
            </a:r>
          </a:p>
        </p:txBody>
      </p:sp>
    </p:spTree>
    <p:extLst>
      <p:ext uri="{BB962C8B-B14F-4D97-AF65-F5344CB8AC3E}">
        <p14:creationId xmlns:p14="http://schemas.microsoft.com/office/powerpoint/2010/main" val="1700412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957</Words>
  <Application>Microsoft Office PowerPoint</Application>
  <PresentationFormat>Широкоэкранный</PresentationFormat>
  <Paragraphs>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Wingdings</vt:lpstr>
      <vt:lpstr>Тема Office</vt:lpstr>
      <vt:lpstr>Государственная регистрация недвижимости</vt:lpstr>
      <vt:lpstr>Зачем регистрировать недвижимость?</vt:lpstr>
      <vt:lpstr>Зачем регистрировать недвижимость</vt:lpstr>
      <vt:lpstr>Зачем регистировать недвижимость</vt:lpstr>
      <vt:lpstr>Регистрация сделок</vt:lpstr>
      <vt:lpstr>Регистрация прав</vt:lpstr>
      <vt:lpstr>Регистрационная система</vt:lpstr>
      <vt:lpstr>Негативная регистрационная система</vt:lpstr>
      <vt:lpstr>Позитивная регистрационная система</vt:lpstr>
      <vt:lpstr>Выводы</vt:lpstr>
      <vt:lpstr>Принципы регистрационной системы</vt:lpstr>
      <vt:lpstr>Принцип внесения</vt:lpstr>
      <vt:lpstr>Принцип внесения: п. 60 ПП10/22</vt:lpstr>
      <vt:lpstr>Принцип внесения: п. 3 ПП 25</vt:lpstr>
      <vt:lpstr>Принцип внесения. Практика ВС</vt:lpstr>
      <vt:lpstr>Исключения из принципа внесения</vt:lpstr>
      <vt:lpstr>Публичная достоверность реестра</vt:lpstr>
      <vt:lpstr>Регистрационная система. Регистрация сделок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регистрация недвижимости</dc:title>
  <dc:creator>Roman Bevzenko</dc:creator>
  <cp:lastModifiedBy>Roman Bevzenko</cp:lastModifiedBy>
  <cp:revision>3</cp:revision>
  <dcterms:created xsi:type="dcterms:W3CDTF">2020-09-23T10:45:31Z</dcterms:created>
  <dcterms:modified xsi:type="dcterms:W3CDTF">2020-09-23T11:23:20Z</dcterms:modified>
</cp:coreProperties>
</file>